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303" r:id="rId2"/>
    <p:sldId id="305" r:id="rId3"/>
    <p:sldId id="306" r:id="rId4"/>
    <p:sldId id="307" r:id="rId5"/>
    <p:sldId id="308" r:id="rId6"/>
    <p:sldId id="309" r:id="rId7"/>
    <p:sldId id="310" r:id="rId8"/>
    <p:sldId id="304" r:id="rId9"/>
    <p:sldId id="311" r:id="rId10"/>
    <p:sldId id="312" r:id="rId11"/>
    <p:sldId id="313" r:id="rId12"/>
    <p:sldId id="314" r:id="rId13"/>
    <p:sldId id="315" r:id="rId14"/>
    <p:sldId id="301"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327" r:id="rId29"/>
    <p:sldId id="330" r:id="rId30"/>
    <p:sldId id="337" r:id="rId31"/>
    <p:sldId id="319" r:id="rId32"/>
    <p:sldId id="322" r:id="rId33"/>
    <p:sldId id="323" r:id="rId34"/>
    <p:sldId id="324" r:id="rId35"/>
    <p:sldId id="299" r:id="rId36"/>
    <p:sldId id="33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7"/>
    <p:restoredTop sz="95830"/>
  </p:normalViewPr>
  <p:slideViewPr>
    <p:cSldViewPr snapToGrid="0" snapToObjects="1">
      <p:cViewPr varScale="1">
        <p:scale>
          <a:sx n="188" d="100"/>
          <a:sy n="188"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2021/9/17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is a technique based on the amount of changes of physical quantities between the simulation timesteps, and, by using our technique, it's very helpful for the data I/O and visualization cost savings, and then it might be easy to find the important features related to the correct understanding of the underlying physical phenomena.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2089401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we show experimental results.</a:t>
            </a:r>
          </a:p>
          <a:p>
            <a:endParaRPr kumimoji="1" lang="en-US" altLang="ja-JP" dirty="0"/>
          </a:p>
          <a:p>
            <a:r>
              <a:rPr kumimoji="1" lang="en-US" altLang="ja-JP" dirty="0"/>
              <a:t>In order to confirm the effectiveness of our proposed method, we apply to the numerical simulation of sibilant fricatives.</a:t>
            </a:r>
          </a:p>
          <a:p>
            <a:r>
              <a:rPr kumimoji="1" lang="en-US" altLang="ja-JP" dirty="0"/>
              <a:t>This simulation solver is implemented based on </a:t>
            </a:r>
            <a:r>
              <a:rPr kumimoji="1" lang="en-US" altLang="ja-JP" dirty="0" err="1"/>
              <a:t>OpenFOAM</a:t>
            </a:r>
            <a:r>
              <a:rPr kumimoji="1" lang="en-US" altLang="ja-JP" dirty="0"/>
              <a:t>, and generate hexahedral unstructured volumes divided into 48 sub-volumes with 20,000 timesteps.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378455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For the evaluations, we use a cloud computing system for the K computer, not </a:t>
            </a:r>
            <a:r>
              <a:rPr kumimoji="1" lang="en-US" altLang="ja-JP" dirty="0" err="1"/>
              <a:t>Fugaku</a:t>
            </a:r>
            <a:r>
              <a:rPr kumimoji="1" lang="en-US" altLang="ja-JP" dirty="0"/>
              <a:t>. We are currently setting up in-situ system on the </a:t>
            </a:r>
            <a:r>
              <a:rPr kumimoji="1" lang="en-US" altLang="ja-JP" dirty="0" err="1"/>
              <a:t>Fugaku</a:t>
            </a:r>
            <a:r>
              <a:rPr kumimoji="1" lang="en-US" altLang="ja-JP" dirty="0"/>
              <a:t> system and it's almost fine, but the experimental results were not available in time for this talk. Sorry.</a:t>
            </a:r>
          </a:p>
          <a:p>
            <a:endParaRPr kumimoji="1" lang="en-US" altLang="ja-JP" dirty="0"/>
          </a:p>
          <a:p>
            <a:r>
              <a:rPr kumimoji="1" lang="en-US" altLang="ja-JP" dirty="0"/>
              <a:t>Software used for system implementation of our proposed method is here. Some of them are opened at </a:t>
            </a:r>
            <a:r>
              <a:rPr kumimoji="1" lang="en-US" altLang="ja-JP" dirty="0" err="1"/>
              <a:t>github</a:t>
            </a:r>
            <a:r>
              <a:rPr kumimoji="1" lang="en-US" altLang="ja-JP" dirty="0"/>
              <a:t>.</a:t>
            </a:r>
          </a:p>
          <a:p>
            <a:r>
              <a:rPr kumimoji="1" lang="en-US" altLang="ja-JP" dirty="0"/>
              <a:t>The source code of the proposed method will also be available on </a:t>
            </a:r>
            <a:r>
              <a:rPr kumimoji="1" lang="en-US" altLang="ja-JP" dirty="0" err="1"/>
              <a:t>github</a:t>
            </a:r>
            <a:r>
              <a:rPr kumimoji="1" lang="en-US" altLang="ja-JP" dirty="0"/>
              <a:t>, but it is currently set to private repository.</a:t>
            </a:r>
          </a:p>
          <a:p>
            <a:r>
              <a:rPr kumimoji="1" lang="en-US" altLang="ja-JP" dirty="0"/>
              <a:t>We now plan to release it to the public as a simple framework for in-situ processing after evaluation on the </a:t>
            </a:r>
            <a:r>
              <a:rPr kumimoji="1" lang="en-US" altLang="ja-JP" dirty="0" err="1"/>
              <a:t>Fugaku</a:t>
            </a:r>
            <a:r>
              <a:rPr kumimoji="1" lang="en-US" altLang="ja-JP" dirty="0"/>
              <a:t> system.</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119782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experimental result. This graph shows the changes of KD divergence for the simulation results.</a:t>
            </a:r>
          </a:p>
          <a:p>
            <a:r>
              <a:rPr kumimoji="1" lang="en-US" altLang="ja-JP" dirty="0"/>
              <a:t>These are input parameters used for this experiment.</a:t>
            </a:r>
          </a:p>
          <a:p>
            <a:endParaRPr kumimoji="1" lang="en-US" altLang="ja-JP" dirty="0"/>
          </a:p>
          <a:p>
            <a:r>
              <a:rPr kumimoji="1" lang="en-US" altLang="ja-JP" dirty="0"/>
              <a:t>The results show that the state changes are relatively low in the first half of the time domain, and the changes are high in the second half of the time domain.</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25</a:t>
            </a:fld>
            <a:endParaRPr kumimoji="1" lang="ja-JP" altLang="en-US"/>
          </a:p>
        </p:txBody>
      </p:sp>
    </p:spTree>
    <p:extLst>
      <p:ext uri="{BB962C8B-B14F-4D97-AF65-F5344CB8AC3E}">
        <p14:creationId xmlns:p14="http://schemas.microsoft.com/office/powerpoint/2010/main" val="2247623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table shows the number of generated visualization images using our method and its reduction rate, when using R as being 5 and 10.</a:t>
            </a:r>
          </a:p>
          <a:p>
            <a:r>
              <a:rPr kumimoji="1" lang="en-US" altLang="ja-JP" dirty="0" err="1"/>
              <a:t>Dthr</a:t>
            </a:r>
            <a:r>
              <a:rPr kumimoji="1" lang="en-US" altLang="ja-JP" dirty="0"/>
              <a:t> is threshold for the KL divergence, the result for the </a:t>
            </a:r>
            <a:r>
              <a:rPr kumimoji="1" lang="en-US" altLang="ja-JP" dirty="0" err="1"/>
              <a:t>Dthr</a:t>
            </a:r>
            <a:r>
              <a:rPr kumimoji="1" lang="en-US" altLang="ja-JP" dirty="0"/>
              <a:t> of 0 represent a result without our method.</a:t>
            </a:r>
          </a:p>
          <a:p>
            <a:endParaRPr kumimoji="1" lang="en-US" altLang="ja-JP" dirty="0"/>
          </a:p>
          <a:p>
            <a:r>
              <a:rPr kumimoji="1" lang="en" altLang="ja-JP" dirty="0"/>
              <a:t>From this result, it can be confirmed that the image reduction rate increases as </a:t>
            </a:r>
            <a:r>
              <a:rPr kumimoji="1" lang="en" altLang="ja-JP" dirty="0" err="1"/>
              <a:t>Dthr</a:t>
            </a:r>
            <a:r>
              <a:rPr kumimoji="1" lang="en" altLang="ja-JP" dirty="0"/>
              <a:t> is increased, and when </a:t>
            </a:r>
            <a:r>
              <a:rPr kumimoji="1" lang="en" altLang="ja-JP" dirty="0" err="1"/>
              <a:t>Dthr</a:t>
            </a:r>
            <a:r>
              <a:rPr kumimoji="1" lang="en" altLang="ja-JP" dirty="0"/>
              <a:t> is 0.05, the number of images is reduced by approximately 50%.</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26</a:t>
            </a:fld>
            <a:endParaRPr kumimoji="1" lang="ja-JP" altLang="en-US"/>
          </a:p>
        </p:txBody>
      </p:sp>
    </p:spTree>
    <p:extLst>
      <p:ext uri="{BB962C8B-B14F-4D97-AF65-F5344CB8AC3E}">
        <p14:creationId xmlns:p14="http://schemas.microsoft.com/office/powerpoint/2010/main" val="3902879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show the resulting movies created with and without our proposed in-situ visualization method.</a:t>
            </a:r>
          </a:p>
          <a:p>
            <a:endParaRPr kumimoji="1" lang="en-US" altLang="ja-JP" dirty="0"/>
          </a:p>
          <a:p>
            <a:r>
              <a:rPr kumimoji="1" lang="en-US" altLang="ja-JP" dirty="0"/>
              <a:t>Left one is an original rendering movie created by using images at all of the simulation timesteps.</a:t>
            </a:r>
          </a:p>
          <a:p>
            <a:endParaRPr kumimoji="1" lang="en-US" altLang="ja-JP" dirty="0"/>
          </a:p>
          <a:p>
            <a:r>
              <a:rPr kumimoji="1" lang="en-US" altLang="ja-JP" dirty="0"/>
              <a:t>Middle one and right one are rendering movies generated by using our proposed method.</a:t>
            </a:r>
          </a:p>
          <a:p>
            <a:r>
              <a:rPr kumimoji="1" lang="en-US" altLang="ja-JP" dirty="0"/>
              <a:t>Although both movies are created by using approximately half of the original images, they look almost identical to the original movie.</a:t>
            </a:r>
          </a:p>
          <a:p>
            <a:endParaRPr kumimoji="1" lang="en-US" altLang="ja-JP" dirty="0"/>
          </a:p>
          <a:p>
            <a:r>
              <a:rPr kumimoji="1" lang="en-US" altLang="ja-JP" dirty="0"/>
              <a:t>We also received feedbacks from the domain specialists that we can confirm the significant phenomenon of the state changes occurred in the second half of the simulation results on the movies.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27</a:t>
            </a:fld>
            <a:endParaRPr kumimoji="1" lang="ja-JP" altLang="en-US"/>
          </a:p>
        </p:txBody>
      </p:sp>
    </p:spTree>
    <p:extLst>
      <p:ext uri="{BB962C8B-B14F-4D97-AF65-F5344CB8AC3E}">
        <p14:creationId xmlns:p14="http://schemas.microsoft.com/office/powerpoint/2010/main" val="2858948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Conclusion. I would like to conclude our talk here.</a:t>
            </a:r>
          </a:p>
          <a:p>
            <a:endParaRPr kumimoji="1" lang="en-US" altLang="ja-JP" dirty="0"/>
          </a:p>
          <a:p>
            <a:r>
              <a:rPr kumimoji="1" lang="en-US" altLang="ja-JP" dirty="0"/>
              <a:t>In this talk, first, I introduced our previous methods for large data visualization on HPC systems. And then, I explained about smart in-situ visualization focusing on time-to-discover not only time-to-solution/rendering.</a:t>
            </a:r>
          </a:p>
          <a:p>
            <a:r>
              <a:rPr kumimoji="1" lang="en-US" altLang="ja-JP" dirty="0"/>
              <a:t>In particularly, I gave a detailed explanation of adaptive timestep selection method for smart in-situ visualization.</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35</a:t>
            </a:fld>
            <a:endParaRPr kumimoji="1" lang="ja-JP" altLang="en-US"/>
          </a:p>
        </p:txBody>
      </p:sp>
    </p:spTree>
    <p:extLst>
      <p:ext uri="{BB962C8B-B14F-4D97-AF65-F5344CB8AC3E}">
        <p14:creationId xmlns:p14="http://schemas.microsoft.com/office/powerpoint/2010/main" val="279772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technique is composed of mainly two processes. One is a process to calculate </a:t>
            </a:r>
            <a:r>
              <a:rPr kumimoji="1" lang="en-US" altLang="ja-JP" dirty="0" err="1"/>
              <a:t>spatio</a:t>
            </a:r>
            <a:r>
              <a:rPr kumimoji="1" lang="en-US" altLang="ja-JP" dirty="0"/>
              <a:t>-temporal variations between volumes. Second one is adaptive timestep sampling to find the important temporal regions need to be visualized.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141700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dataset to be calculated for the </a:t>
            </a:r>
            <a:r>
              <a:rPr kumimoji="1" lang="en-US" altLang="ja-JP" dirty="0" err="1"/>
              <a:t>spatio</a:t>
            </a:r>
            <a:r>
              <a:rPr kumimoji="1" lang="en-US" altLang="ja-JP" dirty="0"/>
              <a:t>-temporal variations is time-varying volume dataset, and each volume is divided into several sub-volumes.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930282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we estimate probability density function P that means the distribution function of the physical quantity S to be visualized for each sub-volume by using kernel density estimation (KDE).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298454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measure the relative information divergence between the probability distribution functions PDFs of two sub-volumes separated at delta T time interval, Pt – delta T and Pt. In our method, we use </a:t>
            </a:r>
            <a:r>
              <a:rPr kumimoji="1" lang="en-US" altLang="ja-JP" dirty="0" err="1"/>
              <a:t>Kullback-Leibler</a:t>
            </a:r>
            <a:r>
              <a:rPr kumimoji="1" lang="en-US" altLang="ja-JP" dirty="0"/>
              <a:t> divergence to calculate the information divergence 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32971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then, since </a:t>
            </a:r>
            <a:r>
              <a:rPr kumimoji="1" lang="en" altLang="ja-JP" sz="1200" kern="1200" dirty="0">
                <a:solidFill>
                  <a:schemeClr val="tx1"/>
                </a:solidFill>
                <a:effectLst/>
                <a:latin typeface="+mn-lt"/>
                <a:ea typeface="+mn-ea"/>
                <a:cs typeface="+mn-cs"/>
              </a:rPr>
              <a:t>we are interested in the amount of variation in the entire volume data, the set of local </a:t>
            </a:r>
            <a:r>
              <a:rPr kumimoji="1" lang="en" altLang="ja-JP" sz="1200" kern="1200" dirty="0" err="1">
                <a:solidFill>
                  <a:schemeClr val="tx1"/>
                </a:solidFill>
                <a:effectLst/>
                <a:latin typeface="+mn-lt"/>
                <a:ea typeface="+mn-ea"/>
                <a:cs typeface="+mn-cs"/>
              </a:rPr>
              <a:t>Kullback-Leibler</a:t>
            </a:r>
            <a:r>
              <a:rPr kumimoji="1" lang="en" altLang="ja-JP" sz="1200" kern="1200" dirty="0">
                <a:solidFill>
                  <a:schemeClr val="tx1"/>
                </a:solidFill>
                <a:effectLst/>
                <a:latin typeface="+mn-lt"/>
                <a:ea typeface="+mn-ea"/>
                <a:cs typeface="+mn-cs"/>
              </a:rPr>
              <a:t> divergence values calculated at each of the </a:t>
            </a:r>
            <a:r>
              <a:rPr kumimoji="1" lang="en" altLang="ja-JP" sz="1200" kern="1200" dirty="0" err="1">
                <a:solidFill>
                  <a:schemeClr val="tx1"/>
                </a:solidFill>
                <a:effectLst/>
                <a:latin typeface="+mn-lt"/>
                <a:ea typeface="+mn-ea"/>
                <a:cs typeface="+mn-cs"/>
              </a:rPr>
              <a:t>subvolumes</a:t>
            </a:r>
            <a:r>
              <a:rPr kumimoji="1" lang="en" altLang="ja-JP" sz="1200" kern="1200" dirty="0">
                <a:solidFill>
                  <a:schemeClr val="tx1"/>
                </a:solidFill>
                <a:effectLst/>
                <a:latin typeface="+mn-lt"/>
                <a:ea typeface="+mn-ea"/>
                <a:cs typeface="+mn-cs"/>
              </a:rPr>
              <a:t> are gathered, and the largest value is used as the amount of variation (Dt ), at the timestep t</a:t>
            </a:r>
            <a:r>
              <a:rPr kumimoji="1" lang="en-US" altLang="ja-JP" sz="1200" kern="1200" dirty="0">
                <a:solidFill>
                  <a:schemeClr val="tx1"/>
                </a:solidFill>
                <a:effectLst/>
                <a:latin typeface="+mn-lt"/>
                <a:ea typeface="+mn-ea"/>
                <a:cs typeface="+mn-cs"/>
              </a:rPr>
              <a:t>.</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106469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the second process of our method, adaptive time sampling.</a:t>
            </a:r>
          </a:p>
          <a:p>
            <a:endParaRPr kumimoji="1" lang="en-US" altLang="ja-JP" dirty="0"/>
          </a:p>
          <a:p>
            <a:r>
              <a:rPr kumimoji="1" lang="en-US" altLang="ja-JP" dirty="0"/>
              <a:t>First, we define three time-values, simulation time, visualization time, and validation time.</a:t>
            </a:r>
          </a:p>
          <a:p>
            <a:endParaRPr kumimoji="1" lang="en-US" altLang="ja-JP" dirty="0"/>
          </a:p>
          <a:p>
            <a:r>
              <a:rPr kumimoji="1" lang="en-US" altLang="ja-JP" dirty="0"/>
              <a:t>The simulation time t can be defined by like this with time interval delta t, and visualization time t prime is like this. Delta t prime means time interval for the visualization process, and l is a timestep interval for delta t. This visualization time is a candidate time for visualization process. Last one is validation time capital T can be defined by using delta capital T. This capital L means a timestep interval for delta t prime.</a:t>
            </a:r>
          </a:p>
          <a:p>
            <a:endParaRPr kumimoji="1" lang="en-US" altLang="ja-JP" dirty="0"/>
          </a:p>
          <a:p>
            <a:r>
              <a:rPr kumimoji="1" lang="en-US" altLang="ja-JP" dirty="0"/>
              <a:t>Then, this graph shows the changes of the divergence. In our method, by giving a threshold value </a:t>
            </a:r>
            <a:r>
              <a:rPr kumimoji="1" lang="en-US" altLang="ja-JP" dirty="0" err="1"/>
              <a:t>Dthr</a:t>
            </a:r>
            <a:r>
              <a:rPr kumimoji="1" lang="en-US" altLang="ja-JP" dirty="0"/>
              <a:t> for the divergence, we divide the region into three sub-regions, A, B, and C.</a:t>
            </a:r>
            <a:br>
              <a:rPr kumimoji="1" lang="en-US" altLang="ja-JP" dirty="0"/>
            </a:br>
            <a:r>
              <a:rPr kumimoji="1" lang="en-US" altLang="ja-JP" dirty="0"/>
              <a:t>The region A is a region with low variation of the divergence, B is high variation region, and C is a region with variation changing from high to low.</a:t>
            </a:r>
            <a:br>
              <a:rPr kumimoji="1" lang="en-US" altLang="ja-JP" dirty="0"/>
            </a:b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178681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our method, a set of data to be visualized within the validation time region is cached, and then actually visualized according to the region patterns.</a:t>
            </a:r>
          </a:p>
          <a:p>
            <a:endParaRPr kumimoji="1" lang="en-US" altLang="ja-JP" dirty="0"/>
          </a:p>
          <a:p>
            <a:r>
              <a:rPr kumimoji="1" lang="en-US" altLang="ja-JP" dirty="0"/>
              <a:t>And, in order to visualize the data smoothly between region patterns, we update the visualization interval with a granularity adjustment parameter R for low variation region.</a:t>
            </a:r>
          </a:p>
          <a:p>
            <a:r>
              <a:rPr kumimoji="1" lang="en-US" altLang="ja-JP" dirty="0"/>
              <a:t>This parameter R produce the fine time sampling when it's set to 1, and coarser sampling as it's increased.</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64145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the settings of granularity for each pattern.</a:t>
            </a:r>
          </a:p>
          <a:p>
            <a:endParaRPr kumimoji="1" lang="en-US" altLang="ja-JP" dirty="0"/>
          </a:p>
          <a:p>
            <a:r>
              <a:rPr kumimoji="1" lang="en-US" altLang="ja-JP" dirty="0"/>
              <a:t>The pattern A is a coarse sampling region. In this region, we use the specified granularity R.</a:t>
            </a:r>
          </a:p>
          <a:p>
            <a:r>
              <a:rPr kumimoji="1" lang="en-US" altLang="ja-JP" dirty="0"/>
              <a:t>The pattern B is a fine sampling region, and we use the R of 1 for this region.</a:t>
            </a:r>
          </a:p>
          <a:p>
            <a:r>
              <a:rPr kumimoji="1" lang="en-US" altLang="ja-JP" dirty="0"/>
              <a:t>For the pattern C, we use the R of 1 in the first half and the specified R in the other half.</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31935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2021/9/17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0.png"/><Relationship Id="rId7"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s>
</file>

<file path=ppt/slides/_rels/slide18.xml.rels><?xml version="1.0" encoding="UTF-8" standalone="yes"?>
<Relationships xmlns="http://schemas.openxmlformats.org/package/2006/relationships"><Relationship Id="rId7" Type="http://schemas.openxmlformats.org/officeDocument/2006/relationships/image" Target="../media/image29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em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JP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74.png"/><Relationship Id="rId5" Type="http://schemas.microsoft.com/office/2007/relationships/media" Target="../media/media5.mp4"/><Relationship Id="rId10" Type="http://schemas.openxmlformats.org/officeDocument/2006/relationships/image" Target="../media/image73.png"/><Relationship Id="rId4" Type="http://schemas.openxmlformats.org/officeDocument/2006/relationships/video" Target="../media/media4.mp4"/><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microsoft.com/office/2007/relationships/media" Target="../media/media7.mp4"/><Relationship Id="rId7"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p4"/><Relationship Id="rId5" Type="http://schemas.microsoft.com/office/2007/relationships/media" Target="../media/media8.mp4"/><Relationship Id="rId10" Type="http://schemas.openxmlformats.org/officeDocument/2006/relationships/image" Target="../media/image77.png"/><Relationship Id="rId4" Type="http://schemas.openxmlformats.org/officeDocument/2006/relationships/video" Target="../media/media7.mp4"/><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media" Target="../media/media10.mov"/><Relationship Id="rId7" Type="http://schemas.openxmlformats.org/officeDocument/2006/relationships/image" Target="../media/image79.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78.png"/><Relationship Id="rId5" Type="http://schemas.openxmlformats.org/officeDocument/2006/relationships/slideLayout" Target="../slideLayouts/slideLayout2.xml"/><Relationship Id="rId4" Type="http://schemas.openxmlformats.org/officeDocument/2006/relationships/video" Target="../media/media10.mov"/></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5.xml"/><Relationship Id="rId16" Type="http://schemas.openxmlformats.org/officeDocument/2006/relationships/image" Target="../media/image14.JP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emf"/><Relationship Id="rId27"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3.wdp"/><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png"/><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png"/><Relationship Id="rId11" Type="http://schemas.microsoft.com/office/2007/relationships/hdphoto" Target="../media/hdphoto2.wdp"/><Relationship Id="rId5" Type="http://schemas.openxmlformats.org/officeDocument/2006/relationships/image" Target="../media/image41.png"/><Relationship Id="rId15" Type="http://schemas.openxmlformats.org/officeDocument/2006/relationships/image" Target="../media/image48.png"/><Relationship Id="rId10" Type="http://schemas.openxmlformats.org/officeDocument/2006/relationships/image" Target="../media/image45.png"/><Relationship Id="rId4" Type="http://schemas.openxmlformats.org/officeDocument/2006/relationships/image" Target="../media/image40.png"/><Relationship Id="rId9" Type="http://schemas.microsoft.com/office/2007/relationships/hdphoto" Target="../media/hdphoto1.wdp"/><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microsoft.com/office/2007/relationships/hdphoto" Target="../media/hdphoto4.wdp"/><Relationship Id="rId4" Type="http://schemas.openxmlformats.org/officeDocument/2006/relationships/image" Target="../media/image49.emf"/><Relationship Id="rId9"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emf"/></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64.png"/><Relationship Id="rId3" Type="http://schemas.openxmlformats.org/officeDocument/2006/relationships/image" Target="../media/image29.png"/><Relationship Id="rId7" Type="http://schemas.openxmlformats.org/officeDocument/2006/relationships/image" Target="../media/image61.png"/><Relationship Id="rId12"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0.emf"/><Relationship Id="rId11" Type="http://schemas.openxmlformats.org/officeDocument/2006/relationships/image" Target="../media/image62.emf"/><Relationship Id="rId5" Type="http://schemas.openxmlformats.org/officeDocument/2006/relationships/image" Target="../media/image4.png"/><Relationship Id="rId10" Type="http://schemas.openxmlformats.org/officeDocument/2006/relationships/image" Target="../media/image50.png"/><Relationship Id="rId4" Type="http://schemas.openxmlformats.org/officeDocument/2006/relationships/image" Target="../media/image32.png"/><Relationship Id="rId9" Type="http://schemas.openxmlformats.org/officeDocument/2006/relationships/image" Target="../media/image49.emf"/><Relationship Id="rId14" Type="http://schemas.openxmlformats.org/officeDocument/2006/relationships/image" Target="../media/image65.jpe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16133-86A0-DB4E-8583-2B47FF9F7FC2}"/>
              </a:ext>
            </a:extLst>
          </p:cNvPr>
          <p:cNvSpPr>
            <a:spLocks noGrp="1"/>
          </p:cNvSpPr>
          <p:nvPr>
            <p:ph type="ctrTitle"/>
          </p:nvPr>
        </p:nvSpPr>
        <p:spPr>
          <a:xfrm>
            <a:off x="0" y="1122363"/>
            <a:ext cx="12192000" cy="2387600"/>
          </a:xfrm>
        </p:spPr>
        <p:txBody>
          <a:bodyPr>
            <a:normAutofit/>
          </a:bodyPr>
          <a:lstStyle/>
          <a:p>
            <a:r>
              <a:rPr lang="ja-JP" altLang="en-US" sz="4800"/>
              <a:t>効率的な知見獲得を目指した</a:t>
            </a:r>
            <a:br>
              <a:rPr lang="en-US" altLang="ja-JP" sz="4800" dirty="0"/>
            </a:br>
            <a:r>
              <a:rPr lang="ja-JP" altLang="en-US" sz="4800"/>
              <a:t>大規模数値計算向けスマート</a:t>
            </a:r>
            <a:r>
              <a:rPr lang="en" altLang="ja-JP" sz="4800" dirty="0"/>
              <a:t>In-situ</a:t>
            </a:r>
            <a:r>
              <a:rPr lang="ja-JP" altLang="en-US" sz="4800"/>
              <a:t>可視化</a:t>
            </a:r>
            <a:endParaRPr kumimoji="1" lang="ja-JP" altLang="en-US" sz="4800"/>
          </a:p>
        </p:txBody>
      </p:sp>
      <p:sp>
        <p:nvSpPr>
          <p:cNvPr id="3" name="字幕 2">
            <a:extLst>
              <a:ext uri="{FF2B5EF4-FFF2-40B4-BE49-F238E27FC236}">
                <a16:creationId xmlns:a16="http://schemas.microsoft.com/office/drawing/2014/main" id="{2AA2092F-24D8-9F41-B2EE-CF87E8063056}"/>
              </a:ext>
            </a:extLst>
          </p:cNvPr>
          <p:cNvSpPr>
            <a:spLocks noGrp="1"/>
          </p:cNvSpPr>
          <p:nvPr>
            <p:ph type="subTitle" idx="1"/>
          </p:nvPr>
        </p:nvSpPr>
        <p:spPr>
          <a:xfrm>
            <a:off x="0" y="4554538"/>
            <a:ext cx="12192000" cy="2163762"/>
          </a:xfrm>
        </p:spPr>
        <p:txBody>
          <a:bodyPr>
            <a:normAutofit/>
          </a:bodyPr>
          <a:lstStyle/>
          <a:p>
            <a:r>
              <a:rPr lang="ja-JP" altLang="en-US" sz="3200" b="1"/>
              <a:t>坂本</a:t>
            </a:r>
            <a:r>
              <a:rPr lang="en-US" altLang="ja-JP" sz="3200" b="1" dirty="0"/>
              <a:t> </a:t>
            </a:r>
            <a:r>
              <a:rPr lang="ja-JP" altLang="en-US" sz="3200" b="1"/>
              <a:t>尚久</a:t>
            </a:r>
            <a:endParaRPr lang="en-US" altLang="ja-JP" sz="3200" b="1" dirty="0"/>
          </a:p>
          <a:p>
            <a:r>
              <a:rPr lang="ja-JP" altLang="en-US"/>
              <a:t>神戸大学</a:t>
            </a:r>
            <a:endParaRPr lang="en-US" altLang="ja-JP" dirty="0"/>
          </a:p>
          <a:p>
            <a:endParaRPr kumimoji="1" lang="en-US" altLang="ja-JP" dirty="0"/>
          </a:p>
          <a:p>
            <a:r>
              <a:rPr lang="ja-JP" altLang="en-US" sz="1600">
                <a:solidFill>
                  <a:schemeClr val="bg1">
                    <a:lumMod val="50000"/>
                  </a:schemeClr>
                </a:solidFill>
              </a:rPr>
              <a:t>プラズマシミュレータシンポジウム</a:t>
            </a:r>
            <a:r>
              <a:rPr lang="en-US" altLang="ja-JP" sz="1600" dirty="0">
                <a:solidFill>
                  <a:schemeClr val="bg1">
                    <a:lumMod val="50000"/>
                  </a:schemeClr>
                </a:solidFill>
              </a:rPr>
              <a:t>2021</a:t>
            </a:r>
            <a:br>
              <a:rPr lang="en-US" altLang="ja-JP" sz="1600" dirty="0">
                <a:solidFill>
                  <a:schemeClr val="bg1">
                    <a:lumMod val="50000"/>
                  </a:schemeClr>
                </a:solidFill>
              </a:rPr>
            </a:br>
            <a:r>
              <a:rPr kumimoji="1" lang="en-US" altLang="ja-JP" sz="1600" dirty="0">
                <a:solidFill>
                  <a:schemeClr val="bg1">
                    <a:lumMod val="50000"/>
                  </a:schemeClr>
                </a:solidFill>
              </a:rPr>
              <a:t>2021</a:t>
            </a:r>
            <a:r>
              <a:rPr kumimoji="1" lang="ja-JP" altLang="en-US" sz="1600">
                <a:solidFill>
                  <a:schemeClr val="bg1">
                    <a:lumMod val="50000"/>
                  </a:schemeClr>
                </a:solidFill>
              </a:rPr>
              <a:t>年</a:t>
            </a:r>
            <a:r>
              <a:rPr kumimoji="1" lang="en-US" altLang="ja-JP" sz="1600" dirty="0">
                <a:solidFill>
                  <a:schemeClr val="bg1">
                    <a:lumMod val="50000"/>
                  </a:schemeClr>
                </a:solidFill>
              </a:rPr>
              <a:t>09</a:t>
            </a:r>
            <a:r>
              <a:rPr kumimoji="1" lang="ja-JP" altLang="en-US" sz="1600">
                <a:solidFill>
                  <a:schemeClr val="bg1">
                    <a:lumMod val="50000"/>
                  </a:schemeClr>
                </a:solidFill>
              </a:rPr>
              <a:t>月</a:t>
            </a:r>
            <a:r>
              <a:rPr kumimoji="1" lang="en-US" altLang="ja-JP" sz="1600" dirty="0">
                <a:solidFill>
                  <a:schemeClr val="bg1">
                    <a:lumMod val="50000"/>
                  </a:schemeClr>
                </a:solidFill>
              </a:rPr>
              <a:t>16</a:t>
            </a:r>
            <a:r>
              <a:rPr kumimoji="1" lang="ja-JP" altLang="en-US" sz="1600">
                <a:solidFill>
                  <a:schemeClr val="bg1">
                    <a:lumMod val="50000"/>
                  </a:schemeClr>
                </a:solidFill>
              </a:rPr>
              <a:t>日</a:t>
            </a:r>
            <a:r>
              <a:rPr kumimoji="1" lang="en-US" altLang="ja-JP" sz="1600" dirty="0">
                <a:solidFill>
                  <a:schemeClr val="bg1">
                    <a:lumMod val="50000"/>
                  </a:schemeClr>
                </a:solidFill>
              </a:rPr>
              <a:t> – 17</a:t>
            </a:r>
            <a:r>
              <a:rPr kumimoji="1" lang="ja-JP" altLang="en-US" sz="1600">
                <a:solidFill>
                  <a:schemeClr val="bg1">
                    <a:lumMod val="50000"/>
                  </a:schemeClr>
                </a:solidFill>
              </a:rPr>
              <a:t>日（オンライン）</a:t>
            </a:r>
          </a:p>
        </p:txBody>
      </p:sp>
    </p:spTree>
    <p:extLst>
      <p:ext uri="{BB962C8B-B14F-4D97-AF65-F5344CB8AC3E}">
        <p14:creationId xmlns:p14="http://schemas.microsoft.com/office/powerpoint/2010/main" val="180468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12E75-4A57-4148-B0AA-9F4E9300AD69}"/>
              </a:ext>
            </a:extLst>
          </p:cNvPr>
          <p:cNvSpPr>
            <a:spLocks noGrp="1"/>
          </p:cNvSpPr>
          <p:nvPr>
            <p:ph type="title"/>
          </p:nvPr>
        </p:nvSpPr>
        <p:spPr/>
        <p:txBody>
          <a:bodyPr/>
          <a:lstStyle/>
          <a:p>
            <a:r>
              <a:rPr kumimoji="1" lang="ja-JP" altLang="en-US"/>
              <a:t>先行研究</a:t>
            </a:r>
          </a:p>
        </p:txBody>
      </p:sp>
      <p:sp>
        <p:nvSpPr>
          <p:cNvPr id="3" name="コンテンツ プレースホルダー 2">
            <a:extLst>
              <a:ext uri="{FF2B5EF4-FFF2-40B4-BE49-F238E27FC236}">
                <a16:creationId xmlns:a16="http://schemas.microsoft.com/office/drawing/2014/main" id="{BF7A0327-138C-FF47-AA56-400EDE107EDD}"/>
              </a:ext>
            </a:extLst>
          </p:cNvPr>
          <p:cNvSpPr>
            <a:spLocks noGrp="1"/>
          </p:cNvSpPr>
          <p:nvPr>
            <p:ph idx="1"/>
          </p:nvPr>
        </p:nvSpPr>
        <p:spPr/>
        <p:txBody>
          <a:bodyPr/>
          <a:lstStyle/>
          <a:p>
            <a:r>
              <a:rPr kumimoji="1" lang="en-US" altLang="ja-JP" b="1" dirty="0"/>
              <a:t>In-situ</a:t>
            </a:r>
            <a:r>
              <a:rPr kumimoji="1" lang="ja-JP" altLang="en-US" b="1"/>
              <a:t>可視化基盤</a:t>
            </a:r>
            <a:endParaRPr kumimoji="1" lang="en-US" altLang="ja-JP" b="1" dirty="0"/>
          </a:p>
          <a:p>
            <a:pPr lvl="1"/>
            <a:r>
              <a:rPr lang="ja-JP" altLang="en-US"/>
              <a:t>汎用的可視化ソフトウェア</a:t>
            </a:r>
            <a:r>
              <a:rPr lang="en-US" altLang="ja-JP" dirty="0"/>
              <a:t>VTK</a:t>
            </a:r>
            <a:r>
              <a:rPr lang="ja-JP" altLang="en-US"/>
              <a:t>をベースにした基盤</a:t>
            </a:r>
            <a:endParaRPr lang="en-US" altLang="ja-JP" dirty="0"/>
          </a:p>
          <a:p>
            <a:pPr lvl="2"/>
            <a:r>
              <a:rPr kumimoji="1" lang="en-US" altLang="ja-JP" dirty="0" err="1"/>
              <a:t>ParaView</a:t>
            </a:r>
            <a:r>
              <a:rPr kumimoji="1" lang="en-US" altLang="ja-JP" dirty="0"/>
              <a:t> + </a:t>
            </a:r>
            <a:r>
              <a:rPr kumimoji="1" lang="en-US" altLang="ja-JP" dirty="0" err="1"/>
              <a:t>ParaView</a:t>
            </a:r>
            <a:r>
              <a:rPr kumimoji="1" lang="en-US" altLang="ja-JP" dirty="0"/>
              <a:t> </a:t>
            </a:r>
            <a:r>
              <a:rPr lang="en-US" altLang="ja-JP" dirty="0"/>
              <a:t>Catalyst </a:t>
            </a:r>
            <a:r>
              <a:rPr lang="en-US" altLang="ja-JP" baseline="30000" dirty="0"/>
              <a:t>[U. </a:t>
            </a:r>
            <a:r>
              <a:rPr lang="en-US" altLang="ja-JP" baseline="30000" dirty="0" err="1"/>
              <a:t>Ayachit</a:t>
            </a:r>
            <a:r>
              <a:rPr lang="en-US" altLang="ja-JP" baseline="30000" dirty="0"/>
              <a:t> et al., 2015]</a:t>
            </a:r>
            <a:endParaRPr kumimoji="1" lang="en-US" altLang="ja-JP" baseline="30000" dirty="0"/>
          </a:p>
          <a:p>
            <a:pPr lvl="2"/>
            <a:r>
              <a:rPr lang="en-US" altLang="ja-JP" dirty="0" err="1"/>
              <a:t>VisIt</a:t>
            </a:r>
            <a:r>
              <a:rPr lang="en-US" altLang="ja-JP" dirty="0"/>
              <a:t> + </a:t>
            </a:r>
            <a:r>
              <a:rPr lang="en-US" altLang="ja-JP" dirty="0" err="1"/>
              <a:t>Libsim</a:t>
            </a:r>
            <a:r>
              <a:rPr lang="en-US" altLang="ja-JP" dirty="0"/>
              <a:t> </a:t>
            </a:r>
            <a:r>
              <a:rPr lang="en-US" altLang="ja-JP" baseline="30000" dirty="0"/>
              <a:t>[B. Whitlock et al., 2011]</a:t>
            </a:r>
          </a:p>
          <a:p>
            <a:pPr lvl="1"/>
            <a:r>
              <a:rPr kumimoji="1" lang="ja-JP" altLang="en-US"/>
              <a:t>シミュレーション処理と可視化処理の連携を支援</a:t>
            </a:r>
            <a:endParaRPr kumimoji="1" lang="en-US" altLang="ja-JP" dirty="0"/>
          </a:p>
          <a:p>
            <a:pPr lvl="2"/>
            <a:r>
              <a:rPr lang="en-US" altLang="ja-JP" dirty="0"/>
              <a:t>SENSEI </a:t>
            </a:r>
            <a:r>
              <a:rPr lang="en-US" altLang="ja-JP" baseline="30000" dirty="0"/>
              <a:t>[U. </a:t>
            </a:r>
            <a:r>
              <a:rPr lang="en-US" altLang="ja-JP" baseline="30000" dirty="0" err="1"/>
              <a:t>Ayachit</a:t>
            </a:r>
            <a:r>
              <a:rPr lang="en-US" altLang="ja-JP" baseline="30000" dirty="0"/>
              <a:t> et al., 2016]</a:t>
            </a:r>
          </a:p>
          <a:p>
            <a:pPr lvl="3"/>
            <a:r>
              <a:rPr lang="en-US" altLang="ja-JP" dirty="0"/>
              <a:t>In-situ</a:t>
            </a:r>
            <a:r>
              <a:rPr lang="ja-JP" altLang="en-US"/>
              <a:t>可視化インターフェースの定義</a:t>
            </a:r>
            <a:endParaRPr lang="en-US" altLang="ja-JP" dirty="0"/>
          </a:p>
          <a:p>
            <a:pPr lvl="2"/>
            <a:r>
              <a:rPr lang="en-US" altLang="ja-JP" dirty="0"/>
              <a:t>ADIOS2 </a:t>
            </a:r>
            <a:r>
              <a:rPr lang="en-US" altLang="ja-JP" baseline="30000" dirty="0"/>
              <a:t>[W. F. Godoy et al., 2020]</a:t>
            </a:r>
            <a:endParaRPr kumimoji="1" lang="en-US" altLang="ja-JP" baseline="30000" dirty="0"/>
          </a:p>
          <a:p>
            <a:pPr lvl="3"/>
            <a:r>
              <a:rPr kumimoji="1" lang="ja-JP" altLang="en-US"/>
              <a:t>データ</a:t>
            </a:r>
            <a:r>
              <a:rPr kumimoji="1" lang="en-US" altLang="ja-JP" dirty="0"/>
              <a:t>I/O</a:t>
            </a:r>
            <a:r>
              <a:rPr kumimoji="1" lang="ja-JP" altLang="en-US"/>
              <a:t>処理の簡便化</a:t>
            </a:r>
            <a:endParaRPr kumimoji="1" lang="en-US" altLang="ja-JP" dirty="0"/>
          </a:p>
          <a:p>
            <a:pPr lvl="2"/>
            <a:r>
              <a:rPr lang="en-US" altLang="ja-JP" dirty="0"/>
              <a:t>Ascent </a:t>
            </a:r>
            <a:r>
              <a:rPr lang="en-US" altLang="ja-JP" baseline="30000" dirty="0"/>
              <a:t>[M. Larsen et al., 2017]</a:t>
            </a:r>
            <a:endParaRPr lang="en-US" altLang="ja-JP" dirty="0"/>
          </a:p>
          <a:p>
            <a:pPr lvl="3"/>
            <a:r>
              <a:rPr kumimoji="1" lang="ja-JP" altLang="en-US"/>
              <a:t>簡単なシミュレーションと可視化機能を提供</a:t>
            </a:r>
          </a:p>
        </p:txBody>
      </p:sp>
      <p:sp>
        <p:nvSpPr>
          <p:cNvPr id="4" name="正方形/長方形 3">
            <a:extLst>
              <a:ext uri="{FF2B5EF4-FFF2-40B4-BE49-F238E27FC236}">
                <a16:creationId xmlns:a16="http://schemas.microsoft.com/office/drawing/2014/main" id="{662404DE-932C-A945-AC06-E22A4997F62B}"/>
              </a:ext>
            </a:extLst>
          </p:cNvPr>
          <p:cNvSpPr/>
          <p:nvPr/>
        </p:nvSpPr>
        <p:spPr>
          <a:xfrm>
            <a:off x="8933784" y="3929562"/>
            <a:ext cx="1997657" cy="422212"/>
          </a:xfrm>
          <a:prstGeom prst="rect">
            <a:avLst/>
          </a:prstGeom>
          <a:solidFill>
            <a:schemeClr val="accent5">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5" name="正方形/長方形 4">
            <a:extLst>
              <a:ext uri="{FF2B5EF4-FFF2-40B4-BE49-F238E27FC236}">
                <a16:creationId xmlns:a16="http://schemas.microsoft.com/office/drawing/2014/main" id="{0DC4E4FF-68F4-A940-B3A9-84B157626A19}"/>
              </a:ext>
            </a:extLst>
          </p:cNvPr>
          <p:cNvSpPr/>
          <p:nvPr/>
        </p:nvSpPr>
        <p:spPr>
          <a:xfrm>
            <a:off x="8933784" y="5449221"/>
            <a:ext cx="1997657" cy="422212"/>
          </a:xfrm>
          <a:prstGeom prst="rect">
            <a:avLst/>
          </a:prstGeom>
          <a:solidFill>
            <a:schemeClr val="accent4">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cxnSp>
        <p:nvCxnSpPr>
          <p:cNvPr id="7" name="直線矢印コネクタ 6">
            <a:extLst>
              <a:ext uri="{FF2B5EF4-FFF2-40B4-BE49-F238E27FC236}">
                <a16:creationId xmlns:a16="http://schemas.microsoft.com/office/drawing/2014/main" id="{3A19C2BC-2B1C-5041-BAB6-7EE7F7644249}"/>
              </a:ext>
            </a:extLst>
          </p:cNvPr>
          <p:cNvCxnSpPr>
            <a:stCxn id="4" idx="2"/>
            <a:endCxn id="5" idx="0"/>
          </p:cNvCxnSpPr>
          <p:nvPr/>
        </p:nvCxnSpPr>
        <p:spPr>
          <a:xfrm>
            <a:off x="9932613" y="4351774"/>
            <a:ext cx="0" cy="10974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366B84D8-32DD-2A40-8BF7-700EDD4B7252}"/>
              </a:ext>
            </a:extLst>
          </p:cNvPr>
          <p:cNvGrpSpPr/>
          <p:nvPr/>
        </p:nvGrpSpPr>
        <p:grpSpPr>
          <a:xfrm>
            <a:off x="9646920" y="4690872"/>
            <a:ext cx="2169935" cy="394291"/>
            <a:chOff x="9646920" y="4690872"/>
            <a:chExt cx="2169935" cy="394291"/>
          </a:xfrm>
        </p:grpSpPr>
        <p:sp>
          <p:nvSpPr>
            <p:cNvPr id="8" name="テキスト ボックス 7">
              <a:extLst>
                <a:ext uri="{FF2B5EF4-FFF2-40B4-BE49-F238E27FC236}">
                  <a16:creationId xmlns:a16="http://schemas.microsoft.com/office/drawing/2014/main" id="{25DE587F-4239-0940-822B-FBF7F93FD8BE}"/>
                </a:ext>
              </a:extLst>
            </p:cNvPr>
            <p:cNvSpPr txBox="1"/>
            <p:nvPr/>
          </p:nvSpPr>
          <p:spPr>
            <a:xfrm>
              <a:off x="10247195" y="4715831"/>
              <a:ext cx="1569660" cy="369332"/>
            </a:xfrm>
            <a:prstGeom prst="rect">
              <a:avLst/>
            </a:prstGeom>
            <a:noFill/>
          </p:spPr>
          <p:txBody>
            <a:bodyPr wrap="none" rtlCol="0">
              <a:spAutoFit/>
            </a:bodyPr>
            <a:lstStyle/>
            <a:p>
              <a:r>
                <a:rPr kumimoji="1" lang="ja-JP" altLang="en-US" b="1">
                  <a:solidFill>
                    <a:schemeClr val="accent5"/>
                  </a:solidFill>
                </a:rPr>
                <a:t>効率的な連携</a:t>
              </a:r>
            </a:p>
          </p:txBody>
        </p:sp>
        <p:sp>
          <p:nvSpPr>
            <p:cNvPr id="9" name="円/楕円 8">
              <a:extLst>
                <a:ext uri="{FF2B5EF4-FFF2-40B4-BE49-F238E27FC236}">
                  <a16:creationId xmlns:a16="http://schemas.microsoft.com/office/drawing/2014/main" id="{EAE2BEBB-07F8-F746-A16C-A9DBE2F76137}"/>
                </a:ext>
              </a:extLst>
            </p:cNvPr>
            <p:cNvSpPr/>
            <p:nvPr/>
          </p:nvSpPr>
          <p:spPr>
            <a:xfrm>
              <a:off x="9646920" y="4690872"/>
              <a:ext cx="566928" cy="347472"/>
            </a:xfrm>
            <a:prstGeom prst="ellipse">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9847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C71A50-2068-C145-9F47-88FB031F30EB}"/>
              </a:ext>
            </a:extLst>
          </p:cNvPr>
          <p:cNvSpPr>
            <a:spLocks noGrp="1"/>
          </p:cNvSpPr>
          <p:nvPr>
            <p:ph type="title"/>
          </p:nvPr>
        </p:nvSpPr>
        <p:spPr/>
        <p:txBody>
          <a:bodyPr/>
          <a:lstStyle/>
          <a:p>
            <a:r>
              <a:rPr lang="ja-JP" altLang="en-US"/>
              <a:t>先行研究</a:t>
            </a:r>
            <a:endParaRPr kumimoji="1" lang="ja-JP" altLang="en-US"/>
          </a:p>
        </p:txBody>
      </p:sp>
      <p:sp>
        <p:nvSpPr>
          <p:cNvPr id="3" name="コンテンツ プレースホルダー 2">
            <a:extLst>
              <a:ext uri="{FF2B5EF4-FFF2-40B4-BE49-F238E27FC236}">
                <a16:creationId xmlns:a16="http://schemas.microsoft.com/office/drawing/2014/main" id="{E1B86F1E-A769-AE4D-B52B-81061D361688}"/>
              </a:ext>
            </a:extLst>
          </p:cNvPr>
          <p:cNvSpPr>
            <a:spLocks noGrp="1"/>
          </p:cNvSpPr>
          <p:nvPr>
            <p:ph idx="1"/>
          </p:nvPr>
        </p:nvSpPr>
        <p:spPr>
          <a:xfrm>
            <a:off x="838200" y="1825624"/>
            <a:ext cx="10515600" cy="4538599"/>
          </a:xfrm>
        </p:spPr>
        <p:txBody>
          <a:bodyPr>
            <a:normAutofit/>
          </a:bodyPr>
          <a:lstStyle/>
          <a:p>
            <a:r>
              <a:rPr lang="ja-JP" altLang="en-US" b="1"/>
              <a:t>高品質ソフトウェアレンダリング基盤</a:t>
            </a:r>
            <a:endParaRPr lang="en-US" altLang="ja-JP" b="1" dirty="0"/>
          </a:p>
          <a:p>
            <a:pPr lvl="1"/>
            <a:r>
              <a:rPr lang="ja-JP" altLang="en-US"/>
              <a:t>並列レンダリング</a:t>
            </a:r>
            <a:endParaRPr lang="en-US" altLang="ja-JP" dirty="0"/>
          </a:p>
          <a:p>
            <a:pPr lvl="2"/>
            <a:r>
              <a:rPr lang="ja-JP" altLang="en-US"/>
              <a:t>画像重畳</a:t>
            </a:r>
            <a:endParaRPr lang="en-US" altLang="ja-JP" dirty="0"/>
          </a:p>
          <a:p>
            <a:pPr lvl="2"/>
            <a:r>
              <a:rPr lang="ja-JP" altLang="en-US"/>
              <a:t>並列ボリュームレンダリング</a:t>
            </a:r>
            <a:endParaRPr lang="en-US" altLang="ja-JP" dirty="0"/>
          </a:p>
          <a:p>
            <a:pPr lvl="1"/>
            <a:r>
              <a:rPr lang="ja-JP" altLang="en-US"/>
              <a:t>ソフトウェアラスタライザ</a:t>
            </a:r>
            <a:endParaRPr lang="en-US" altLang="ja-JP" dirty="0"/>
          </a:p>
          <a:p>
            <a:pPr lvl="2"/>
            <a:r>
              <a:rPr lang="en-US" altLang="ja-JP" dirty="0" err="1"/>
              <a:t>OSPRay</a:t>
            </a:r>
            <a:r>
              <a:rPr lang="en-US" altLang="ja-JP" dirty="0"/>
              <a:t> </a:t>
            </a:r>
            <a:r>
              <a:rPr lang="en-US" altLang="ja-JP" baseline="30000" dirty="0"/>
              <a:t>[I. Wald et al., 2016]</a:t>
            </a:r>
            <a:endParaRPr kumimoji="1" lang="en-US" altLang="ja-JP" baseline="30000" dirty="0"/>
          </a:p>
          <a:p>
            <a:pPr lvl="2"/>
            <a:r>
              <a:rPr lang="en-US" altLang="ja-JP" dirty="0" err="1"/>
              <a:t>Embree</a:t>
            </a:r>
            <a:r>
              <a:rPr lang="en-US" altLang="ja-JP" dirty="0"/>
              <a:t> </a:t>
            </a:r>
            <a:r>
              <a:rPr lang="en-US" altLang="ja-JP" baseline="30000" dirty="0"/>
              <a:t>[I. Wald et al., 2014]</a:t>
            </a:r>
          </a:p>
          <a:p>
            <a:r>
              <a:rPr kumimoji="1" lang="ja-JP" altLang="en-US" b="1"/>
              <a:t>探索的</a:t>
            </a:r>
            <a:r>
              <a:rPr kumimoji="1" lang="en-US" altLang="ja-JP" b="1" dirty="0"/>
              <a:t>In-situ</a:t>
            </a:r>
            <a:r>
              <a:rPr kumimoji="1" lang="ja-JP" altLang="en-US" b="1"/>
              <a:t>可視化</a:t>
            </a:r>
            <a:endParaRPr kumimoji="1" lang="en-US" altLang="ja-JP" b="1" dirty="0"/>
          </a:p>
          <a:p>
            <a:pPr lvl="1"/>
            <a:r>
              <a:rPr kumimoji="1" lang="ja-JP" altLang="en-US"/>
              <a:t>対話的なデータ探索実現のための技術</a:t>
            </a:r>
            <a:endParaRPr kumimoji="1" lang="en-US" altLang="ja-JP" dirty="0"/>
          </a:p>
          <a:p>
            <a:pPr lvl="2"/>
            <a:r>
              <a:rPr lang="en-US" altLang="ja-JP" dirty="0"/>
              <a:t>Explorable images </a:t>
            </a:r>
            <a:r>
              <a:rPr lang="en-US" altLang="ja-JP" baseline="30000" dirty="0"/>
              <a:t>[A. Tikhonova et al., 2010]</a:t>
            </a:r>
          </a:p>
          <a:p>
            <a:pPr lvl="2"/>
            <a:r>
              <a:rPr kumimoji="1" lang="en-US" altLang="ja-JP" dirty="0" err="1"/>
              <a:t>ParaView</a:t>
            </a:r>
            <a:r>
              <a:rPr kumimoji="1" lang="en-US" altLang="ja-JP" dirty="0"/>
              <a:t> </a:t>
            </a:r>
            <a:r>
              <a:rPr lang="en-US" altLang="ja-JP" dirty="0"/>
              <a:t>Cinema </a:t>
            </a:r>
            <a:r>
              <a:rPr lang="en-US" altLang="ja-JP" baseline="30000" dirty="0"/>
              <a:t>[J. Ahrens et al., 2015]</a:t>
            </a:r>
            <a:endParaRPr kumimoji="1" lang="en-US" altLang="ja-JP" baseline="30000" dirty="0"/>
          </a:p>
          <a:p>
            <a:pPr lvl="2"/>
            <a:r>
              <a:rPr kumimoji="1" lang="en-US" altLang="ja-JP" dirty="0"/>
              <a:t>4D street view</a:t>
            </a:r>
            <a:r>
              <a:rPr lang="en-US" altLang="ja-JP" baseline="30000" dirty="0"/>
              <a:t> [A. </a:t>
            </a:r>
            <a:r>
              <a:rPr lang="en-US" altLang="ja-JP" baseline="30000" dirty="0" err="1"/>
              <a:t>Kageyama</a:t>
            </a:r>
            <a:r>
              <a:rPr lang="en-US" altLang="ja-JP" baseline="30000" dirty="0"/>
              <a:t> et al., 2020]</a:t>
            </a:r>
            <a:endParaRPr kumimoji="1" lang="ja-JP" altLang="en-US"/>
          </a:p>
        </p:txBody>
      </p:sp>
      <p:sp>
        <p:nvSpPr>
          <p:cNvPr id="4" name="正方形/長方形 3">
            <a:extLst>
              <a:ext uri="{FF2B5EF4-FFF2-40B4-BE49-F238E27FC236}">
                <a16:creationId xmlns:a16="http://schemas.microsoft.com/office/drawing/2014/main" id="{B72C1CD5-0C51-FD4A-9869-BD4F2172C92A}"/>
              </a:ext>
            </a:extLst>
          </p:cNvPr>
          <p:cNvSpPr/>
          <p:nvPr/>
        </p:nvSpPr>
        <p:spPr>
          <a:xfrm>
            <a:off x="8933784" y="3929562"/>
            <a:ext cx="1997657" cy="422212"/>
          </a:xfrm>
          <a:prstGeom prst="rect">
            <a:avLst/>
          </a:prstGeom>
          <a:solidFill>
            <a:schemeClr val="accent5">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5" name="正方形/長方形 4">
            <a:extLst>
              <a:ext uri="{FF2B5EF4-FFF2-40B4-BE49-F238E27FC236}">
                <a16:creationId xmlns:a16="http://schemas.microsoft.com/office/drawing/2014/main" id="{FB610B44-426E-D044-9F06-71DB4B681F43}"/>
              </a:ext>
            </a:extLst>
          </p:cNvPr>
          <p:cNvSpPr/>
          <p:nvPr/>
        </p:nvSpPr>
        <p:spPr>
          <a:xfrm>
            <a:off x="8933784" y="5449221"/>
            <a:ext cx="1997657" cy="422212"/>
          </a:xfrm>
          <a:prstGeom prst="rect">
            <a:avLst/>
          </a:prstGeom>
          <a:solidFill>
            <a:schemeClr val="accent4">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cxnSp>
        <p:nvCxnSpPr>
          <p:cNvPr id="6" name="直線矢印コネクタ 5">
            <a:extLst>
              <a:ext uri="{FF2B5EF4-FFF2-40B4-BE49-F238E27FC236}">
                <a16:creationId xmlns:a16="http://schemas.microsoft.com/office/drawing/2014/main" id="{193B3E2E-87DE-324C-80F2-ABA5C82E9B72}"/>
              </a:ext>
            </a:extLst>
          </p:cNvPr>
          <p:cNvCxnSpPr>
            <a:stCxn id="4" idx="2"/>
            <a:endCxn id="5" idx="0"/>
          </p:cNvCxnSpPr>
          <p:nvPr/>
        </p:nvCxnSpPr>
        <p:spPr>
          <a:xfrm>
            <a:off x="9932613" y="4351774"/>
            <a:ext cx="0" cy="10974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8059E403-BFD3-284C-A037-EEE5E8977E04}"/>
              </a:ext>
            </a:extLst>
          </p:cNvPr>
          <p:cNvGrpSpPr/>
          <p:nvPr/>
        </p:nvGrpSpPr>
        <p:grpSpPr>
          <a:xfrm>
            <a:off x="9646920" y="5504688"/>
            <a:ext cx="1795031" cy="1146778"/>
            <a:chOff x="9646920" y="5504688"/>
            <a:chExt cx="1795031" cy="1146778"/>
          </a:xfrm>
        </p:grpSpPr>
        <p:sp>
          <p:nvSpPr>
            <p:cNvPr id="7" name="テキスト ボックス 6">
              <a:extLst>
                <a:ext uri="{FF2B5EF4-FFF2-40B4-BE49-F238E27FC236}">
                  <a16:creationId xmlns:a16="http://schemas.microsoft.com/office/drawing/2014/main" id="{DBB41CFF-14D2-A341-A242-80AA55403B97}"/>
                </a:ext>
              </a:extLst>
            </p:cNvPr>
            <p:cNvSpPr txBox="1"/>
            <p:nvPr/>
          </p:nvSpPr>
          <p:spPr>
            <a:xfrm>
              <a:off x="9872291" y="6005135"/>
              <a:ext cx="1569660" cy="646331"/>
            </a:xfrm>
            <a:prstGeom prst="rect">
              <a:avLst/>
            </a:prstGeom>
            <a:noFill/>
          </p:spPr>
          <p:txBody>
            <a:bodyPr wrap="none" rtlCol="0">
              <a:spAutoFit/>
            </a:bodyPr>
            <a:lstStyle/>
            <a:p>
              <a:r>
                <a:rPr kumimoji="1" lang="ja-JP" altLang="en-US" b="1">
                  <a:solidFill>
                    <a:schemeClr val="accent5"/>
                  </a:solidFill>
                </a:rPr>
                <a:t>効果的な描画</a:t>
              </a:r>
              <a:endParaRPr kumimoji="1" lang="en-US" altLang="ja-JP" b="1" dirty="0">
                <a:solidFill>
                  <a:schemeClr val="accent5"/>
                </a:solidFill>
              </a:endParaRPr>
            </a:p>
            <a:p>
              <a:r>
                <a:rPr kumimoji="1" lang="ja-JP" altLang="en-US" b="1">
                  <a:solidFill>
                    <a:schemeClr val="accent5"/>
                  </a:solidFill>
                </a:rPr>
                <a:t>探索的な表示</a:t>
              </a:r>
            </a:p>
          </p:txBody>
        </p:sp>
        <p:sp>
          <p:nvSpPr>
            <p:cNvPr id="8" name="円/楕円 7">
              <a:extLst>
                <a:ext uri="{FF2B5EF4-FFF2-40B4-BE49-F238E27FC236}">
                  <a16:creationId xmlns:a16="http://schemas.microsoft.com/office/drawing/2014/main" id="{51B3F2DA-CD06-0448-A944-908983108AFD}"/>
                </a:ext>
              </a:extLst>
            </p:cNvPr>
            <p:cNvSpPr/>
            <p:nvPr/>
          </p:nvSpPr>
          <p:spPr>
            <a:xfrm>
              <a:off x="9646920" y="5504688"/>
              <a:ext cx="566928" cy="347472"/>
            </a:xfrm>
            <a:prstGeom prst="ellipse">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03899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91B629-EDB6-BD44-91F2-43EFBFA116E0}"/>
              </a:ext>
            </a:extLst>
          </p:cNvPr>
          <p:cNvSpPr>
            <a:spLocks noGrp="1"/>
          </p:cNvSpPr>
          <p:nvPr>
            <p:ph type="title"/>
          </p:nvPr>
        </p:nvSpPr>
        <p:spPr/>
        <p:txBody>
          <a:bodyPr/>
          <a:lstStyle/>
          <a:p>
            <a:r>
              <a:rPr kumimoji="1" lang="en-US" altLang="ja-JP" dirty="0"/>
              <a:t>In-situ</a:t>
            </a:r>
            <a:r>
              <a:rPr kumimoji="1" lang="ja-JP" altLang="en-US"/>
              <a:t>可視化の問題</a:t>
            </a:r>
          </a:p>
        </p:txBody>
      </p:sp>
      <p:sp>
        <p:nvSpPr>
          <p:cNvPr id="3" name="コンテンツ プレースホルダー 2">
            <a:extLst>
              <a:ext uri="{FF2B5EF4-FFF2-40B4-BE49-F238E27FC236}">
                <a16:creationId xmlns:a16="http://schemas.microsoft.com/office/drawing/2014/main" id="{665020B6-D410-FC48-81E0-BE743013AEC7}"/>
              </a:ext>
            </a:extLst>
          </p:cNvPr>
          <p:cNvSpPr>
            <a:spLocks noGrp="1"/>
          </p:cNvSpPr>
          <p:nvPr>
            <p:ph idx="1"/>
          </p:nvPr>
        </p:nvSpPr>
        <p:spPr/>
        <p:txBody>
          <a:bodyPr/>
          <a:lstStyle/>
          <a:p>
            <a:r>
              <a:rPr lang="en-US" altLang="ja-JP" b="1" dirty="0"/>
              <a:t>In-situ</a:t>
            </a:r>
            <a:r>
              <a:rPr lang="ja-JP" altLang="en-US" b="1"/>
              <a:t>可視化技術の発展により大量の画像が出力</a:t>
            </a:r>
            <a:endParaRPr lang="en-US" altLang="ja-JP" b="1" dirty="0"/>
          </a:p>
        </p:txBody>
      </p:sp>
      <p:grpSp>
        <p:nvGrpSpPr>
          <p:cNvPr id="22" name="グループ化 21">
            <a:extLst>
              <a:ext uri="{FF2B5EF4-FFF2-40B4-BE49-F238E27FC236}">
                <a16:creationId xmlns:a16="http://schemas.microsoft.com/office/drawing/2014/main" id="{A16C76CF-C755-7149-BFEC-7A872D4183E6}"/>
              </a:ext>
            </a:extLst>
          </p:cNvPr>
          <p:cNvGrpSpPr/>
          <p:nvPr/>
        </p:nvGrpSpPr>
        <p:grpSpPr>
          <a:xfrm>
            <a:off x="4127494" y="2791499"/>
            <a:ext cx="3806717" cy="2320241"/>
            <a:chOff x="4090424" y="3681186"/>
            <a:chExt cx="3806717" cy="2320241"/>
          </a:xfrm>
        </p:grpSpPr>
        <p:grpSp>
          <p:nvGrpSpPr>
            <p:cNvPr id="42" name="グループ化 41">
              <a:extLst>
                <a:ext uri="{FF2B5EF4-FFF2-40B4-BE49-F238E27FC236}">
                  <a16:creationId xmlns:a16="http://schemas.microsoft.com/office/drawing/2014/main" id="{91413868-4A7D-C448-AAD1-6C44A22A2294}"/>
                </a:ext>
              </a:extLst>
            </p:cNvPr>
            <p:cNvGrpSpPr/>
            <p:nvPr/>
          </p:nvGrpSpPr>
          <p:grpSpPr>
            <a:xfrm>
              <a:off x="5114055" y="3681186"/>
              <a:ext cx="2783086" cy="1724522"/>
              <a:chOff x="4814277" y="3506226"/>
              <a:chExt cx="2783086" cy="1724522"/>
            </a:xfrm>
          </p:grpSpPr>
          <p:sp>
            <p:nvSpPr>
              <p:cNvPr id="4" name="正方形/長方形 3">
                <a:extLst>
                  <a:ext uri="{FF2B5EF4-FFF2-40B4-BE49-F238E27FC236}">
                    <a16:creationId xmlns:a16="http://schemas.microsoft.com/office/drawing/2014/main" id="{FFFD9B95-994C-914E-B046-4650562A6488}"/>
                  </a:ext>
                </a:extLst>
              </p:cNvPr>
              <p:cNvSpPr/>
              <p:nvPr/>
            </p:nvSpPr>
            <p:spPr>
              <a:xfrm>
                <a:off x="5913162" y="350622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5" name="正方形/長方形 4">
                <a:extLst>
                  <a:ext uri="{FF2B5EF4-FFF2-40B4-BE49-F238E27FC236}">
                    <a16:creationId xmlns:a16="http://schemas.microsoft.com/office/drawing/2014/main" id="{547269F2-4EC4-C344-93C8-96A5F4BB2AFC}"/>
                  </a:ext>
                </a:extLst>
              </p:cNvPr>
              <p:cNvSpPr/>
              <p:nvPr/>
            </p:nvSpPr>
            <p:spPr>
              <a:xfrm>
                <a:off x="4814277" y="4059679"/>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6" name="正方形/長方形 5">
                <a:extLst>
                  <a:ext uri="{FF2B5EF4-FFF2-40B4-BE49-F238E27FC236}">
                    <a16:creationId xmlns:a16="http://schemas.microsoft.com/office/drawing/2014/main" id="{D9D3E78A-414E-7648-A153-AF724B03353A}"/>
                  </a:ext>
                </a:extLst>
              </p:cNvPr>
              <p:cNvSpPr/>
              <p:nvPr/>
            </p:nvSpPr>
            <p:spPr>
              <a:xfrm>
                <a:off x="5832950" y="4613132"/>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7" name="正方形/長方形 6">
                <a:extLst>
                  <a:ext uri="{FF2B5EF4-FFF2-40B4-BE49-F238E27FC236}">
                    <a16:creationId xmlns:a16="http://schemas.microsoft.com/office/drawing/2014/main" id="{6203A239-CB48-9649-8696-947300886CD3}"/>
                  </a:ext>
                </a:extLst>
              </p:cNvPr>
              <p:cNvSpPr/>
              <p:nvPr/>
            </p:nvSpPr>
            <p:spPr>
              <a:xfrm>
                <a:off x="5103033" y="433674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8" name="正方形/長方形 7">
                <a:extLst>
                  <a:ext uri="{FF2B5EF4-FFF2-40B4-BE49-F238E27FC236}">
                    <a16:creationId xmlns:a16="http://schemas.microsoft.com/office/drawing/2014/main" id="{EA00B738-5438-DE44-9859-9EA492E4390F}"/>
                  </a:ext>
                </a:extLst>
              </p:cNvPr>
              <p:cNvSpPr/>
              <p:nvPr/>
            </p:nvSpPr>
            <p:spPr>
              <a:xfrm>
                <a:off x="6298169" y="386495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9" name="正方形/長方形 8">
                <a:extLst>
                  <a:ext uri="{FF2B5EF4-FFF2-40B4-BE49-F238E27FC236}">
                    <a16:creationId xmlns:a16="http://schemas.microsoft.com/office/drawing/2014/main" id="{F17D0F1C-DD7C-584E-A5BF-A7FA06049036}"/>
                  </a:ext>
                </a:extLst>
              </p:cNvPr>
              <p:cNvSpPr/>
              <p:nvPr/>
            </p:nvSpPr>
            <p:spPr>
              <a:xfrm>
                <a:off x="5744717" y="4166131"/>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0" name="正方形/長方形 9">
                <a:extLst>
                  <a:ext uri="{FF2B5EF4-FFF2-40B4-BE49-F238E27FC236}">
                    <a16:creationId xmlns:a16="http://schemas.microsoft.com/office/drawing/2014/main" id="{006B8064-E39E-BE46-B172-F322A691CB3F}"/>
                  </a:ext>
                </a:extLst>
              </p:cNvPr>
              <p:cNvSpPr/>
              <p:nvPr/>
            </p:nvSpPr>
            <p:spPr>
              <a:xfrm>
                <a:off x="6313995" y="4457780"/>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1" name="正方形/長方形 10">
                <a:extLst>
                  <a:ext uri="{FF2B5EF4-FFF2-40B4-BE49-F238E27FC236}">
                    <a16:creationId xmlns:a16="http://schemas.microsoft.com/office/drawing/2014/main" id="{18F23665-486A-064D-A0E1-E6914918B156}"/>
                  </a:ext>
                </a:extLst>
              </p:cNvPr>
              <p:cNvSpPr/>
              <p:nvPr/>
            </p:nvSpPr>
            <p:spPr>
              <a:xfrm>
                <a:off x="5191265" y="382378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2" name="正方形/長方形 11">
                <a:extLst>
                  <a:ext uri="{FF2B5EF4-FFF2-40B4-BE49-F238E27FC236}">
                    <a16:creationId xmlns:a16="http://schemas.microsoft.com/office/drawing/2014/main" id="{01CF7DA5-1B71-2144-9CBB-EF6237162399}"/>
                  </a:ext>
                </a:extLst>
              </p:cNvPr>
              <p:cNvSpPr/>
              <p:nvPr/>
            </p:nvSpPr>
            <p:spPr>
              <a:xfrm>
                <a:off x="4886249" y="469479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3" name="正方形/長方形 12">
                <a:extLst>
                  <a:ext uri="{FF2B5EF4-FFF2-40B4-BE49-F238E27FC236}">
                    <a16:creationId xmlns:a16="http://schemas.microsoft.com/office/drawing/2014/main" id="{75A5F08D-A9DB-D342-AE69-EC23C0F6F631}"/>
                  </a:ext>
                </a:extLst>
              </p:cNvPr>
              <p:cNvSpPr/>
              <p:nvPr/>
            </p:nvSpPr>
            <p:spPr>
              <a:xfrm>
                <a:off x="5744283" y="480853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sp>
          <p:nvSpPr>
            <p:cNvPr id="14" name="テキスト ボックス 13">
              <a:extLst>
                <a:ext uri="{FF2B5EF4-FFF2-40B4-BE49-F238E27FC236}">
                  <a16:creationId xmlns:a16="http://schemas.microsoft.com/office/drawing/2014/main" id="{EC920D26-D368-7D46-BD0A-C6F87BAA41F3}"/>
                </a:ext>
              </a:extLst>
            </p:cNvPr>
            <p:cNvSpPr txBox="1"/>
            <p:nvPr/>
          </p:nvSpPr>
          <p:spPr>
            <a:xfrm>
              <a:off x="5598110" y="5632095"/>
              <a:ext cx="203132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大量の画像データ</a:t>
              </a:r>
              <a:endParaRPr kumimoji="1" lang="ja-JP" altLang="en-US">
                <a:latin typeface="Meiryo" panose="020B0604030504040204" pitchFamily="34" charset="-128"/>
                <a:ea typeface="Meiryo" panose="020B0604030504040204" pitchFamily="34" charset="-128"/>
              </a:endParaRPr>
            </a:p>
          </p:txBody>
        </p:sp>
        <p:sp>
          <p:nvSpPr>
            <p:cNvPr id="40" name="右矢印 39">
              <a:extLst>
                <a:ext uri="{FF2B5EF4-FFF2-40B4-BE49-F238E27FC236}">
                  <a16:creationId xmlns:a16="http://schemas.microsoft.com/office/drawing/2014/main" id="{E1B6DEA9-5CAC-384E-BE39-DFFC0ABBCB0D}"/>
                </a:ext>
              </a:extLst>
            </p:cNvPr>
            <p:cNvSpPr/>
            <p:nvPr/>
          </p:nvSpPr>
          <p:spPr>
            <a:xfrm>
              <a:off x="4158089" y="4320641"/>
              <a:ext cx="521591" cy="30117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1F3D7A0-1882-AE4D-AE00-ED3FB95A6F45}"/>
                </a:ext>
              </a:extLst>
            </p:cNvPr>
            <p:cNvSpPr txBox="1"/>
            <p:nvPr/>
          </p:nvSpPr>
          <p:spPr>
            <a:xfrm>
              <a:off x="4090424" y="4693901"/>
              <a:ext cx="646331"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出力</a:t>
              </a:r>
            </a:p>
          </p:txBody>
        </p:sp>
      </p:grpSp>
      <p:sp>
        <p:nvSpPr>
          <p:cNvPr id="43" name="テキスト ボックス 42">
            <a:extLst>
              <a:ext uri="{FF2B5EF4-FFF2-40B4-BE49-F238E27FC236}">
                <a16:creationId xmlns:a16="http://schemas.microsoft.com/office/drawing/2014/main" id="{DF3241FB-2079-D649-ACF9-735B15B91A06}"/>
              </a:ext>
            </a:extLst>
          </p:cNvPr>
          <p:cNvSpPr txBox="1"/>
          <p:nvPr/>
        </p:nvSpPr>
        <p:spPr>
          <a:xfrm>
            <a:off x="8702183" y="3113575"/>
            <a:ext cx="1482811" cy="1569660"/>
          </a:xfrm>
          <a:prstGeom prst="rect">
            <a:avLst/>
          </a:prstGeom>
          <a:noFill/>
        </p:spPr>
        <p:txBody>
          <a:bodyPr wrap="square" rtlCol="0">
            <a:spAutoFit/>
          </a:bodyPr>
          <a:lstStyle/>
          <a:p>
            <a:r>
              <a:rPr kumimoji="1" lang="ja-JP" altLang="en-US" sz="9600"/>
              <a:t>😩</a:t>
            </a:r>
          </a:p>
        </p:txBody>
      </p:sp>
      <p:sp>
        <p:nvSpPr>
          <p:cNvPr id="30" name="テキスト ボックス 29">
            <a:extLst>
              <a:ext uri="{FF2B5EF4-FFF2-40B4-BE49-F238E27FC236}">
                <a16:creationId xmlns:a16="http://schemas.microsoft.com/office/drawing/2014/main" id="{BF53236C-E970-C14A-A504-94ED8A2865F6}"/>
              </a:ext>
            </a:extLst>
          </p:cNvPr>
          <p:cNvSpPr txBox="1"/>
          <p:nvPr/>
        </p:nvSpPr>
        <p:spPr>
          <a:xfrm>
            <a:off x="5899820" y="5616365"/>
            <a:ext cx="5195055" cy="707886"/>
          </a:xfrm>
          <a:prstGeom prst="rect">
            <a:avLst/>
          </a:prstGeom>
          <a:noFill/>
        </p:spPr>
        <p:txBody>
          <a:bodyPr wrap="square" rtlCol="0">
            <a:spAutoFit/>
          </a:bodyPr>
          <a:lstStyle/>
          <a:p>
            <a:r>
              <a:rPr lang="ja-JP" altLang="en-US" sz="2000" b="1"/>
              <a:t>どうすれば</a:t>
            </a:r>
            <a:r>
              <a:rPr kumimoji="1" lang="ja-JP" altLang="en-US" sz="2000" b="1"/>
              <a:t>大量</a:t>
            </a:r>
            <a:r>
              <a:rPr lang="ja-JP" altLang="en-US" sz="2000" b="1"/>
              <a:t>の</a:t>
            </a:r>
            <a:r>
              <a:rPr kumimoji="1" lang="ja-JP" altLang="en-US" sz="2000" b="1"/>
              <a:t>画像データから重要現象を効率よく見つけ出すことができるのか？</a:t>
            </a:r>
          </a:p>
        </p:txBody>
      </p:sp>
      <p:grpSp>
        <p:nvGrpSpPr>
          <p:cNvPr id="17" name="グループ化 16">
            <a:extLst>
              <a:ext uri="{FF2B5EF4-FFF2-40B4-BE49-F238E27FC236}">
                <a16:creationId xmlns:a16="http://schemas.microsoft.com/office/drawing/2014/main" id="{95AC2704-9DDA-DA42-8EBC-571419A6FFF6}"/>
              </a:ext>
            </a:extLst>
          </p:cNvPr>
          <p:cNvGrpSpPr/>
          <p:nvPr/>
        </p:nvGrpSpPr>
        <p:grpSpPr>
          <a:xfrm>
            <a:off x="1525791" y="2607022"/>
            <a:ext cx="2366345" cy="3885853"/>
            <a:chOff x="1525791" y="2607022"/>
            <a:chExt cx="2366345" cy="3885853"/>
          </a:xfrm>
        </p:grpSpPr>
        <p:grpSp>
          <p:nvGrpSpPr>
            <p:cNvPr id="24" name="グループ化 23">
              <a:extLst>
                <a:ext uri="{FF2B5EF4-FFF2-40B4-BE49-F238E27FC236}">
                  <a16:creationId xmlns:a16="http://schemas.microsoft.com/office/drawing/2014/main" id="{7FE44A18-2BA2-264F-9B94-6267B915066B}"/>
                </a:ext>
              </a:extLst>
            </p:cNvPr>
            <p:cNvGrpSpPr/>
            <p:nvPr/>
          </p:nvGrpSpPr>
          <p:grpSpPr>
            <a:xfrm>
              <a:off x="1525791" y="2607022"/>
              <a:ext cx="2366345" cy="3425618"/>
              <a:chOff x="9177029" y="1690688"/>
              <a:chExt cx="2366345" cy="3425618"/>
            </a:xfrm>
          </p:grpSpPr>
          <p:sp>
            <p:nvSpPr>
              <p:cNvPr id="25" name="角丸四角形 24">
                <a:extLst>
                  <a:ext uri="{FF2B5EF4-FFF2-40B4-BE49-F238E27FC236}">
                    <a16:creationId xmlns:a16="http://schemas.microsoft.com/office/drawing/2014/main" id="{7DBE09BD-9DDA-214F-958C-ED2085F399C5}"/>
                  </a:ext>
                </a:extLst>
              </p:cNvPr>
              <p:cNvSpPr/>
              <p:nvPr/>
            </p:nvSpPr>
            <p:spPr>
              <a:xfrm>
                <a:off x="9177029" y="4345657"/>
                <a:ext cx="2334126" cy="745959"/>
              </a:xfrm>
              <a:prstGeom prst="roundRect">
                <a:avLst>
                  <a:gd name="adj" fmla="val 7310"/>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25DBC74A-531E-904B-B3D1-5BAA747480FD}"/>
                  </a:ext>
                </a:extLst>
              </p:cNvPr>
              <p:cNvSpPr/>
              <p:nvPr/>
            </p:nvSpPr>
            <p:spPr>
              <a:xfrm>
                <a:off x="9177029" y="1690688"/>
                <a:ext cx="2334126" cy="1963015"/>
              </a:xfrm>
              <a:prstGeom prst="roundRect">
                <a:avLst>
                  <a:gd name="adj" fmla="val 7310"/>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F24879C-F8A1-624F-B1C0-3607EF0577D7}"/>
                  </a:ext>
                </a:extLst>
              </p:cNvPr>
              <p:cNvSpPr/>
              <p:nvPr/>
            </p:nvSpPr>
            <p:spPr>
              <a:xfrm>
                <a:off x="9345264" y="1910163"/>
                <a:ext cx="1997657" cy="42221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28" name="正方形/長方形 27">
                <a:extLst>
                  <a:ext uri="{FF2B5EF4-FFF2-40B4-BE49-F238E27FC236}">
                    <a16:creationId xmlns:a16="http://schemas.microsoft.com/office/drawing/2014/main" id="{6CFAD9E3-ABF5-1C4E-83FC-59E3BC52CFEF}"/>
                  </a:ext>
                </a:extLst>
              </p:cNvPr>
              <p:cNvSpPr/>
              <p:nvPr/>
            </p:nvSpPr>
            <p:spPr>
              <a:xfrm>
                <a:off x="9345264" y="2506278"/>
                <a:ext cx="1997657" cy="422212"/>
              </a:xfrm>
              <a:prstGeom prst="rect">
                <a:avLst/>
              </a:prstGeom>
              <a:solidFill>
                <a:schemeClr val="accent4">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sp>
            <p:nvSpPr>
              <p:cNvPr id="29" name="雲 28">
                <a:extLst>
                  <a:ext uri="{FF2B5EF4-FFF2-40B4-BE49-F238E27FC236}">
                    <a16:creationId xmlns:a16="http://schemas.microsoft.com/office/drawing/2014/main" id="{A96D7D01-6EE9-1745-BEB2-269026284927}"/>
                  </a:ext>
                </a:extLst>
              </p:cNvPr>
              <p:cNvSpPr/>
              <p:nvPr/>
            </p:nvSpPr>
            <p:spPr>
              <a:xfrm>
                <a:off x="9345264" y="3774019"/>
                <a:ext cx="1997657" cy="481263"/>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400">
                    <a:solidFill>
                      <a:schemeClr val="bg1">
                        <a:lumMod val="50000"/>
                      </a:schemeClr>
                    </a:solidFill>
                    <a:latin typeface="Meiryo" panose="020B0604030504040204" pitchFamily="34" charset="-128"/>
                    <a:ea typeface="Meiryo" panose="020B0604030504040204" pitchFamily="34" charset="-128"/>
                  </a:rPr>
                  <a:t>ネットワーク</a:t>
                </a:r>
              </a:p>
            </p:txBody>
          </p:sp>
          <p:sp>
            <p:nvSpPr>
              <p:cNvPr id="31" name="正方形/長方形 30">
                <a:extLst>
                  <a:ext uri="{FF2B5EF4-FFF2-40B4-BE49-F238E27FC236}">
                    <a16:creationId xmlns:a16="http://schemas.microsoft.com/office/drawing/2014/main" id="{8FB95851-A264-E04B-962C-B46A167F163A}"/>
                  </a:ext>
                </a:extLst>
              </p:cNvPr>
              <p:cNvSpPr/>
              <p:nvPr/>
            </p:nvSpPr>
            <p:spPr>
              <a:xfrm>
                <a:off x="9732092" y="4488925"/>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cxnSp>
            <p:nvCxnSpPr>
              <p:cNvPr id="32" name="直線矢印コネクタ 31">
                <a:extLst>
                  <a:ext uri="{FF2B5EF4-FFF2-40B4-BE49-F238E27FC236}">
                    <a16:creationId xmlns:a16="http://schemas.microsoft.com/office/drawing/2014/main" id="{0F169D04-A942-544D-8BCB-304BA9FB817B}"/>
                  </a:ext>
                </a:extLst>
              </p:cNvPr>
              <p:cNvCxnSpPr>
                <a:cxnSpLocks/>
              </p:cNvCxnSpPr>
              <p:nvPr/>
            </p:nvCxnSpPr>
            <p:spPr>
              <a:xfrm>
                <a:off x="10344092" y="2332375"/>
                <a:ext cx="0" cy="17390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1216D9A0-1E24-274D-A1BB-85A6DCE619DA}"/>
                  </a:ext>
                </a:extLst>
              </p:cNvPr>
              <p:cNvCxnSpPr>
                <a:cxnSpLocks/>
                <a:stCxn id="39" idx="2"/>
              </p:cNvCxnSpPr>
              <p:nvPr/>
            </p:nvCxnSpPr>
            <p:spPr>
              <a:xfrm>
                <a:off x="10343986" y="3511882"/>
                <a:ext cx="213" cy="28965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C0B8D386-3F76-F54A-B859-B40520932B64}"/>
                  </a:ext>
                </a:extLst>
              </p:cNvPr>
              <p:cNvCxnSpPr>
                <a:cxnSpLocks/>
                <a:endCxn id="39" idx="0"/>
              </p:cNvCxnSpPr>
              <p:nvPr/>
            </p:nvCxnSpPr>
            <p:spPr>
              <a:xfrm flipH="1">
                <a:off x="10343986" y="2928490"/>
                <a:ext cx="214" cy="16118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直線矢印コネクタ 34">
                <a:extLst>
                  <a:ext uri="{FF2B5EF4-FFF2-40B4-BE49-F238E27FC236}">
                    <a16:creationId xmlns:a16="http://schemas.microsoft.com/office/drawing/2014/main" id="{7444E50F-F607-D94D-8360-2F1501FE8084}"/>
                  </a:ext>
                </a:extLst>
              </p:cNvPr>
              <p:cNvCxnSpPr>
                <a:cxnSpLocks/>
              </p:cNvCxnSpPr>
              <p:nvPr/>
            </p:nvCxnSpPr>
            <p:spPr>
              <a:xfrm flipH="1">
                <a:off x="10344092" y="4254770"/>
                <a:ext cx="1" cy="23415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テキスト ボックス 36">
                <a:extLst>
                  <a:ext uri="{FF2B5EF4-FFF2-40B4-BE49-F238E27FC236}">
                    <a16:creationId xmlns:a16="http://schemas.microsoft.com/office/drawing/2014/main" id="{92E6889E-926A-EC47-B3A9-B0D46339BF41}"/>
                  </a:ext>
                </a:extLst>
              </p:cNvPr>
              <p:cNvSpPr txBox="1"/>
              <p:nvPr/>
            </p:nvSpPr>
            <p:spPr>
              <a:xfrm>
                <a:off x="11089404" y="3267300"/>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スパ</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38" name="テキスト ボックス 37">
                <a:extLst>
                  <a:ext uri="{FF2B5EF4-FFF2-40B4-BE49-F238E27FC236}">
                    <a16:creationId xmlns:a16="http://schemas.microsoft.com/office/drawing/2014/main" id="{09C4ECF8-8ED2-F34C-9CF5-272901BBBC46}"/>
                  </a:ext>
                </a:extLst>
              </p:cNvPr>
              <p:cNvSpPr txBox="1"/>
              <p:nvPr/>
            </p:nvSpPr>
            <p:spPr>
              <a:xfrm>
                <a:off x="11084404" y="4700808"/>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パソ</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39" name="正方形/長方形 38">
                <a:extLst>
                  <a:ext uri="{FF2B5EF4-FFF2-40B4-BE49-F238E27FC236}">
                    <a16:creationId xmlns:a16="http://schemas.microsoft.com/office/drawing/2014/main" id="{C150A604-A972-234B-B0B1-6CF9984CD638}"/>
                  </a:ext>
                </a:extLst>
              </p:cNvPr>
              <p:cNvSpPr/>
              <p:nvPr/>
            </p:nvSpPr>
            <p:spPr>
              <a:xfrm>
                <a:off x="9731986" y="3089670"/>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sp>
          <p:nvSpPr>
            <p:cNvPr id="16" name="テキスト ボックス 15">
              <a:extLst>
                <a:ext uri="{FF2B5EF4-FFF2-40B4-BE49-F238E27FC236}">
                  <a16:creationId xmlns:a16="http://schemas.microsoft.com/office/drawing/2014/main" id="{49BCA57F-5E10-4447-A25B-FC85EC46FEF3}"/>
                </a:ext>
              </a:extLst>
            </p:cNvPr>
            <p:cNvSpPr txBox="1"/>
            <p:nvPr/>
          </p:nvSpPr>
          <p:spPr>
            <a:xfrm>
              <a:off x="1950068" y="6123543"/>
              <a:ext cx="1483098" cy="369332"/>
            </a:xfrm>
            <a:prstGeom prst="rect">
              <a:avLst/>
            </a:prstGeom>
            <a:noFill/>
          </p:spPr>
          <p:txBody>
            <a:bodyPr wrap="none" rtlCol="0">
              <a:spAutoFit/>
            </a:bodyPr>
            <a:lstStyle/>
            <a:p>
              <a:pPr algn="ctr"/>
              <a:r>
                <a:rPr kumimoji="1" lang="en-US" altLang="ja-JP" dirty="0"/>
                <a:t>In-situ</a:t>
              </a:r>
              <a:r>
                <a:rPr kumimoji="1" lang="ja-JP" altLang="en-US"/>
                <a:t>可視化</a:t>
              </a:r>
            </a:p>
          </p:txBody>
        </p:sp>
      </p:grpSp>
    </p:spTree>
    <p:extLst>
      <p:ext uri="{BB962C8B-B14F-4D97-AF65-F5344CB8AC3E}">
        <p14:creationId xmlns:p14="http://schemas.microsoft.com/office/powerpoint/2010/main" val="397898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A28256-AAB0-A94D-A758-3F9829B2C3A2}"/>
              </a:ext>
            </a:extLst>
          </p:cNvPr>
          <p:cNvSpPr>
            <a:spLocks noGrp="1"/>
          </p:cNvSpPr>
          <p:nvPr>
            <p:ph type="title"/>
          </p:nvPr>
        </p:nvSpPr>
        <p:spPr/>
        <p:txBody>
          <a:bodyPr/>
          <a:lstStyle/>
          <a:p>
            <a:r>
              <a:rPr lang="ja-JP" altLang="en-US"/>
              <a:t>スマート</a:t>
            </a:r>
            <a:r>
              <a:rPr lang="en-US" altLang="ja-JP" dirty="0"/>
              <a:t>In-situ</a:t>
            </a:r>
            <a:r>
              <a:rPr lang="ja-JP" altLang="en-US"/>
              <a:t>可視化</a:t>
            </a:r>
            <a:endParaRPr kumimoji="1" lang="ja-JP" altLang="en-US"/>
          </a:p>
        </p:txBody>
      </p:sp>
      <p:sp>
        <p:nvSpPr>
          <p:cNvPr id="3" name="コンテンツ プレースホルダー 2">
            <a:extLst>
              <a:ext uri="{FF2B5EF4-FFF2-40B4-BE49-F238E27FC236}">
                <a16:creationId xmlns:a16="http://schemas.microsoft.com/office/drawing/2014/main" id="{94D338A2-4E74-EF43-8C52-5F904FA4EFBA}"/>
              </a:ext>
            </a:extLst>
          </p:cNvPr>
          <p:cNvSpPr>
            <a:spLocks noGrp="1"/>
          </p:cNvSpPr>
          <p:nvPr>
            <p:ph idx="1"/>
          </p:nvPr>
        </p:nvSpPr>
        <p:spPr/>
        <p:txBody>
          <a:bodyPr/>
          <a:lstStyle/>
          <a:p>
            <a:r>
              <a:rPr lang="ja-JP" altLang="en-US" b="1"/>
              <a:t>効率的な知見獲得を目指した</a:t>
            </a:r>
            <a:r>
              <a:rPr lang="en-US" altLang="ja-JP" b="1" dirty="0"/>
              <a:t>In-situ</a:t>
            </a:r>
            <a:r>
              <a:rPr lang="ja-JP" altLang="en-US" b="1"/>
              <a:t>可視化</a:t>
            </a:r>
            <a:endParaRPr lang="en-US" altLang="ja-JP" b="1" dirty="0"/>
          </a:p>
          <a:p>
            <a:pPr lvl="1"/>
            <a:r>
              <a:rPr lang="ja-JP" altLang="en-US"/>
              <a:t>シミュレーション中の重要な変化を見逃さない可視化</a:t>
            </a:r>
            <a:endParaRPr lang="en-US" altLang="ja-JP" dirty="0"/>
          </a:p>
          <a:p>
            <a:pPr lvl="1"/>
            <a:r>
              <a:rPr lang="ja-JP" altLang="en-US" b="1"/>
              <a:t>３つの指標</a:t>
            </a:r>
            <a:endParaRPr lang="en-US" altLang="ja-JP" b="1" dirty="0"/>
          </a:p>
          <a:p>
            <a:pPr lvl="2"/>
            <a:r>
              <a:rPr lang="ja-JP" altLang="en-US" b="1"/>
              <a:t>時間：</a:t>
            </a:r>
            <a:r>
              <a:rPr lang="ja-JP" altLang="en-US"/>
              <a:t>重要な変化が発生する時間領域を推定</a:t>
            </a:r>
            <a:endParaRPr lang="en-US" altLang="ja-JP" dirty="0"/>
          </a:p>
          <a:p>
            <a:pPr lvl="2"/>
            <a:r>
              <a:rPr kumimoji="1" lang="ja-JP" altLang="en-US" b="1"/>
              <a:t>空間</a:t>
            </a:r>
            <a:r>
              <a:rPr lang="ja-JP" altLang="en-US" b="1"/>
              <a:t>：</a:t>
            </a:r>
            <a:r>
              <a:rPr kumimoji="1" lang="ja-JP" altLang="en-US"/>
              <a:t>重要な</a:t>
            </a:r>
            <a:r>
              <a:rPr lang="ja-JP" altLang="en-US"/>
              <a:t>変化を撮影できる空間（視点）を推定</a:t>
            </a:r>
            <a:endParaRPr lang="en-US" altLang="ja-JP" dirty="0"/>
          </a:p>
          <a:p>
            <a:pPr lvl="2"/>
            <a:r>
              <a:rPr lang="ja-JP" altLang="en-US" b="1"/>
              <a:t>変数：</a:t>
            </a:r>
            <a:r>
              <a:rPr lang="ja-JP" altLang="en-US"/>
              <a:t>状態を表す変数間の影響を考慮した重要度の推定</a:t>
            </a:r>
            <a:endParaRPr kumimoji="1" lang="ja-JP" altLang="en-US"/>
          </a:p>
        </p:txBody>
      </p:sp>
      <p:sp>
        <p:nvSpPr>
          <p:cNvPr id="4" name="テキスト ボックス 3">
            <a:extLst>
              <a:ext uri="{FF2B5EF4-FFF2-40B4-BE49-F238E27FC236}">
                <a16:creationId xmlns:a16="http://schemas.microsoft.com/office/drawing/2014/main" id="{91C9CA8F-3755-7640-93A6-4BC963A05AB6}"/>
              </a:ext>
            </a:extLst>
          </p:cNvPr>
          <p:cNvSpPr txBox="1"/>
          <p:nvPr/>
        </p:nvSpPr>
        <p:spPr>
          <a:xfrm>
            <a:off x="0" y="6604084"/>
            <a:ext cx="6309741" cy="253916"/>
          </a:xfrm>
          <a:prstGeom prst="rect">
            <a:avLst/>
          </a:prstGeom>
          <a:noFill/>
        </p:spPr>
        <p:txBody>
          <a:bodyPr wrap="none" rtlCol="0">
            <a:spAutoFit/>
          </a:bodyPr>
          <a:lstStyle/>
          <a:p>
            <a:r>
              <a:rPr lang="en-US" altLang="ja-JP" sz="1050" dirty="0"/>
              <a:t>* </a:t>
            </a:r>
            <a:r>
              <a:rPr lang="ja-JP" altLang="en-US" sz="1050"/>
              <a:t>科研費・基</a:t>
            </a:r>
            <a:r>
              <a:rPr lang="en-US" altLang="ja-JP" sz="1050" dirty="0"/>
              <a:t>B</a:t>
            </a:r>
            <a:r>
              <a:rPr lang="ja-JP" altLang="en-US" sz="1050"/>
              <a:t>：効率的な知見獲得を目指した大規模数値計算向けスマート</a:t>
            </a:r>
            <a:r>
              <a:rPr lang="en" altLang="ja-JP" sz="1050" dirty="0"/>
              <a:t>In-situ</a:t>
            </a:r>
            <a:r>
              <a:rPr lang="ja-JP" altLang="en-US" sz="1050"/>
              <a:t>可視化（</a:t>
            </a:r>
            <a:r>
              <a:rPr lang="en-US" altLang="ja-JP" sz="1050" dirty="0"/>
              <a:t>20H04194</a:t>
            </a:r>
            <a:r>
              <a:rPr lang="ja-JP" altLang="en-US" sz="1050"/>
              <a:t>）</a:t>
            </a:r>
          </a:p>
        </p:txBody>
      </p:sp>
      <p:grpSp>
        <p:nvGrpSpPr>
          <p:cNvPr id="8" name="グループ化 7">
            <a:extLst>
              <a:ext uri="{FF2B5EF4-FFF2-40B4-BE49-F238E27FC236}">
                <a16:creationId xmlns:a16="http://schemas.microsoft.com/office/drawing/2014/main" id="{F7C94705-B545-CD46-AF54-D84CC8221187}"/>
              </a:ext>
            </a:extLst>
          </p:cNvPr>
          <p:cNvGrpSpPr/>
          <p:nvPr/>
        </p:nvGrpSpPr>
        <p:grpSpPr>
          <a:xfrm>
            <a:off x="1736788" y="4460259"/>
            <a:ext cx="2783086" cy="1724522"/>
            <a:chOff x="4814277" y="3506226"/>
            <a:chExt cx="2783086" cy="1724522"/>
          </a:xfrm>
        </p:grpSpPr>
        <p:sp>
          <p:nvSpPr>
            <p:cNvPr id="12" name="正方形/長方形 11">
              <a:extLst>
                <a:ext uri="{FF2B5EF4-FFF2-40B4-BE49-F238E27FC236}">
                  <a16:creationId xmlns:a16="http://schemas.microsoft.com/office/drawing/2014/main" id="{FA17FF55-F2AA-BD4E-9559-13336FB6F39D}"/>
                </a:ext>
              </a:extLst>
            </p:cNvPr>
            <p:cNvSpPr/>
            <p:nvPr/>
          </p:nvSpPr>
          <p:spPr>
            <a:xfrm>
              <a:off x="5913162" y="350622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3" name="正方形/長方形 12">
              <a:extLst>
                <a:ext uri="{FF2B5EF4-FFF2-40B4-BE49-F238E27FC236}">
                  <a16:creationId xmlns:a16="http://schemas.microsoft.com/office/drawing/2014/main" id="{066F16AC-0564-9C48-9748-D4D667DDFD28}"/>
                </a:ext>
              </a:extLst>
            </p:cNvPr>
            <p:cNvSpPr/>
            <p:nvPr/>
          </p:nvSpPr>
          <p:spPr>
            <a:xfrm>
              <a:off x="4814277" y="4059679"/>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4" name="正方形/長方形 13">
              <a:extLst>
                <a:ext uri="{FF2B5EF4-FFF2-40B4-BE49-F238E27FC236}">
                  <a16:creationId xmlns:a16="http://schemas.microsoft.com/office/drawing/2014/main" id="{6C8B2A52-C7B5-B741-821A-83F4F26A3BF3}"/>
                </a:ext>
              </a:extLst>
            </p:cNvPr>
            <p:cNvSpPr/>
            <p:nvPr/>
          </p:nvSpPr>
          <p:spPr>
            <a:xfrm>
              <a:off x="5832950" y="4613132"/>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5" name="正方形/長方形 14">
              <a:extLst>
                <a:ext uri="{FF2B5EF4-FFF2-40B4-BE49-F238E27FC236}">
                  <a16:creationId xmlns:a16="http://schemas.microsoft.com/office/drawing/2014/main" id="{12E339C1-1740-2944-9742-60AFF6869DCC}"/>
                </a:ext>
              </a:extLst>
            </p:cNvPr>
            <p:cNvSpPr/>
            <p:nvPr/>
          </p:nvSpPr>
          <p:spPr>
            <a:xfrm>
              <a:off x="5103033" y="433674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6" name="正方形/長方形 15">
              <a:extLst>
                <a:ext uri="{FF2B5EF4-FFF2-40B4-BE49-F238E27FC236}">
                  <a16:creationId xmlns:a16="http://schemas.microsoft.com/office/drawing/2014/main" id="{A8AC30D6-EE42-404B-91A9-0CBDB3CEE9F2}"/>
                </a:ext>
              </a:extLst>
            </p:cNvPr>
            <p:cNvSpPr/>
            <p:nvPr/>
          </p:nvSpPr>
          <p:spPr>
            <a:xfrm>
              <a:off x="6298169" y="386495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7" name="正方形/長方形 16">
              <a:extLst>
                <a:ext uri="{FF2B5EF4-FFF2-40B4-BE49-F238E27FC236}">
                  <a16:creationId xmlns:a16="http://schemas.microsoft.com/office/drawing/2014/main" id="{36CEB400-0346-4B46-8343-7F0591CCC900}"/>
                </a:ext>
              </a:extLst>
            </p:cNvPr>
            <p:cNvSpPr/>
            <p:nvPr/>
          </p:nvSpPr>
          <p:spPr>
            <a:xfrm>
              <a:off x="5744717" y="4166131"/>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8" name="正方形/長方形 17">
              <a:extLst>
                <a:ext uri="{FF2B5EF4-FFF2-40B4-BE49-F238E27FC236}">
                  <a16:creationId xmlns:a16="http://schemas.microsoft.com/office/drawing/2014/main" id="{11B8DA17-F523-004E-964E-183D8CDD794B}"/>
                </a:ext>
              </a:extLst>
            </p:cNvPr>
            <p:cNvSpPr/>
            <p:nvPr/>
          </p:nvSpPr>
          <p:spPr>
            <a:xfrm>
              <a:off x="6313995" y="4457780"/>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9" name="正方形/長方形 18">
              <a:extLst>
                <a:ext uri="{FF2B5EF4-FFF2-40B4-BE49-F238E27FC236}">
                  <a16:creationId xmlns:a16="http://schemas.microsoft.com/office/drawing/2014/main" id="{4E8DAB28-6A64-1C4C-836E-50281C150FFF}"/>
                </a:ext>
              </a:extLst>
            </p:cNvPr>
            <p:cNvSpPr/>
            <p:nvPr/>
          </p:nvSpPr>
          <p:spPr>
            <a:xfrm>
              <a:off x="5191265" y="382378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20" name="正方形/長方形 19">
              <a:extLst>
                <a:ext uri="{FF2B5EF4-FFF2-40B4-BE49-F238E27FC236}">
                  <a16:creationId xmlns:a16="http://schemas.microsoft.com/office/drawing/2014/main" id="{0F7AF945-F68E-D24D-97D6-4F4C3B28C923}"/>
                </a:ext>
              </a:extLst>
            </p:cNvPr>
            <p:cNvSpPr/>
            <p:nvPr/>
          </p:nvSpPr>
          <p:spPr>
            <a:xfrm>
              <a:off x="4886249" y="469479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21" name="正方形/長方形 20">
              <a:extLst>
                <a:ext uri="{FF2B5EF4-FFF2-40B4-BE49-F238E27FC236}">
                  <a16:creationId xmlns:a16="http://schemas.microsoft.com/office/drawing/2014/main" id="{02F5A610-DE5A-4243-8D8A-2036D45B1B26}"/>
                </a:ext>
              </a:extLst>
            </p:cNvPr>
            <p:cNvSpPr/>
            <p:nvPr/>
          </p:nvSpPr>
          <p:spPr>
            <a:xfrm>
              <a:off x="5744283" y="480853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grpSp>
        <p:nvGrpSpPr>
          <p:cNvPr id="24" name="グループ化 23">
            <a:extLst>
              <a:ext uri="{FF2B5EF4-FFF2-40B4-BE49-F238E27FC236}">
                <a16:creationId xmlns:a16="http://schemas.microsoft.com/office/drawing/2014/main" id="{57E0EFAE-E503-2C41-B7F8-0142AAE2177A}"/>
              </a:ext>
            </a:extLst>
          </p:cNvPr>
          <p:cNvGrpSpPr/>
          <p:nvPr/>
        </p:nvGrpSpPr>
        <p:grpSpPr>
          <a:xfrm>
            <a:off x="6052456" y="4451509"/>
            <a:ext cx="2783086" cy="1724522"/>
            <a:chOff x="4814277" y="3506226"/>
            <a:chExt cx="2783086" cy="1724522"/>
          </a:xfrm>
        </p:grpSpPr>
        <p:sp>
          <p:nvSpPr>
            <p:cNvPr id="25" name="正方形/長方形 24">
              <a:extLst>
                <a:ext uri="{FF2B5EF4-FFF2-40B4-BE49-F238E27FC236}">
                  <a16:creationId xmlns:a16="http://schemas.microsoft.com/office/drawing/2014/main" id="{AFB760EC-50EC-9741-898D-05B54BB358B6}"/>
                </a:ext>
              </a:extLst>
            </p:cNvPr>
            <p:cNvSpPr/>
            <p:nvPr/>
          </p:nvSpPr>
          <p:spPr>
            <a:xfrm>
              <a:off x="5913162" y="3506226"/>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6" name="正方形/長方形 25">
              <a:extLst>
                <a:ext uri="{FF2B5EF4-FFF2-40B4-BE49-F238E27FC236}">
                  <a16:creationId xmlns:a16="http://schemas.microsoft.com/office/drawing/2014/main" id="{CC11B61B-9C11-9848-B2F9-611D7B4146B0}"/>
                </a:ext>
              </a:extLst>
            </p:cNvPr>
            <p:cNvSpPr/>
            <p:nvPr/>
          </p:nvSpPr>
          <p:spPr>
            <a:xfrm>
              <a:off x="4814277" y="4059679"/>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7" name="正方形/長方形 26">
              <a:extLst>
                <a:ext uri="{FF2B5EF4-FFF2-40B4-BE49-F238E27FC236}">
                  <a16:creationId xmlns:a16="http://schemas.microsoft.com/office/drawing/2014/main" id="{1CB057FE-E88B-4042-8E89-9E5B092A99AF}"/>
                </a:ext>
              </a:extLst>
            </p:cNvPr>
            <p:cNvSpPr/>
            <p:nvPr/>
          </p:nvSpPr>
          <p:spPr>
            <a:xfrm>
              <a:off x="5832950" y="4613132"/>
              <a:ext cx="1283368" cy="422212"/>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8" name="正方形/長方形 27">
              <a:extLst>
                <a:ext uri="{FF2B5EF4-FFF2-40B4-BE49-F238E27FC236}">
                  <a16:creationId xmlns:a16="http://schemas.microsoft.com/office/drawing/2014/main" id="{8D30ED84-25E2-B743-8558-EBCD1DA693E7}"/>
                </a:ext>
              </a:extLst>
            </p:cNvPr>
            <p:cNvSpPr/>
            <p:nvPr/>
          </p:nvSpPr>
          <p:spPr>
            <a:xfrm>
              <a:off x="5103033" y="4336745"/>
              <a:ext cx="1283368" cy="422212"/>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9" name="正方形/長方形 28">
              <a:extLst>
                <a:ext uri="{FF2B5EF4-FFF2-40B4-BE49-F238E27FC236}">
                  <a16:creationId xmlns:a16="http://schemas.microsoft.com/office/drawing/2014/main" id="{B9EBC2DE-B62D-BD4D-A621-DEEB0BAABC85}"/>
                </a:ext>
              </a:extLst>
            </p:cNvPr>
            <p:cNvSpPr/>
            <p:nvPr/>
          </p:nvSpPr>
          <p:spPr>
            <a:xfrm>
              <a:off x="6298169" y="3864954"/>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30" name="正方形/長方形 29">
              <a:extLst>
                <a:ext uri="{FF2B5EF4-FFF2-40B4-BE49-F238E27FC236}">
                  <a16:creationId xmlns:a16="http://schemas.microsoft.com/office/drawing/2014/main" id="{9CFA906C-8F18-BB47-9370-367559F4871A}"/>
                </a:ext>
              </a:extLst>
            </p:cNvPr>
            <p:cNvSpPr/>
            <p:nvPr/>
          </p:nvSpPr>
          <p:spPr>
            <a:xfrm>
              <a:off x="5744717" y="4166131"/>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31" name="正方形/長方形 30">
              <a:extLst>
                <a:ext uri="{FF2B5EF4-FFF2-40B4-BE49-F238E27FC236}">
                  <a16:creationId xmlns:a16="http://schemas.microsoft.com/office/drawing/2014/main" id="{40C62BC2-FDBF-714C-88F9-392E0929D71E}"/>
                </a:ext>
              </a:extLst>
            </p:cNvPr>
            <p:cNvSpPr/>
            <p:nvPr/>
          </p:nvSpPr>
          <p:spPr>
            <a:xfrm>
              <a:off x="6313995" y="4457780"/>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32" name="正方形/長方形 31">
              <a:extLst>
                <a:ext uri="{FF2B5EF4-FFF2-40B4-BE49-F238E27FC236}">
                  <a16:creationId xmlns:a16="http://schemas.microsoft.com/office/drawing/2014/main" id="{0A5F1F1F-1589-1246-A18E-7021ED76A54D}"/>
                </a:ext>
              </a:extLst>
            </p:cNvPr>
            <p:cNvSpPr/>
            <p:nvPr/>
          </p:nvSpPr>
          <p:spPr>
            <a:xfrm>
              <a:off x="5191265" y="382378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33" name="正方形/長方形 32">
              <a:extLst>
                <a:ext uri="{FF2B5EF4-FFF2-40B4-BE49-F238E27FC236}">
                  <a16:creationId xmlns:a16="http://schemas.microsoft.com/office/drawing/2014/main" id="{A87A296E-595E-5140-B5E9-77F39BB1C79B}"/>
                </a:ext>
              </a:extLst>
            </p:cNvPr>
            <p:cNvSpPr/>
            <p:nvPr/>
          </p:nvSpPr>
          <p:spPr>
            <a:xfrm>
              <a:off x="4886249" y="4694795"/>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34" name="正方形/長方形 33">
              <a:extLst>
                <a:ext uri="{FF2B5EF4-FFF2-40B4-BE49-F238E27FC236}">
                  <a16:creationId xmlns:a16="http://schemas.microsoft.com/office/drawing/2014/main" id="{478B89C5-427A-FF40-9D3E-4B7B863B08D4}"/>
                </a:ext>
              </a:extLst>
            </p:cNvPr>
            <p:cNvSpPr/>
            <p:nvPr/>
          </p:nvSpPr>
          <p:spPr>
            <a:xfrm>
              <a:off x="5744283" y="4808536"/>
              <a:ext cx="1283368" cy="422212"/>
            </a:xfrm>
            <a:prstGeom prst="rect">
              <a:avLst/>
            </a:prstGeom>
            <a:solidFill>
              <a:schemeClr val="bg1"/>
            </a:solidFill>
            <a:ln>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sp>
        <p:nvSpPr>
          <p:cNvPr id="35" name="テキスト ボックス 34">
            <a:extLst>
              <a:ext uri="{FF2B5EF4-FFF2-40B4-BE49-F238E27FC236}">
                <a16:creationId xmlns:a16="http://schemas.microsoft.com/office/drawing/2014/main" id="{8FB381EB-C495-2C4A-856E-B0628A4A9F8E}"/>
              </a:ext>
            </a:extLst>
          </p:cNvPr>
          <p:cNvSpPr txBox="1"/>
          <p:nvPr/>
        </p:nvSpPr>
        <p:spPr>
          <a:xfrm>
            <a:off x="9691521" y="4708304"/>
            <a:ext cx="1482811" cy="1569660"/>
          </a:xfrm>
          <a:prstGeom prst="rect">
            <a:avLst/>
          </a:prstGeom>
          <a:noFill/>
        </p:spPr>
        <p:txBody>
          <a:bodyPr wrap="square" rtlCol="0">
            <a:spAutoFit/>
          </a:bodyPr>
          <a:lstStyle/>
          <a:p>
            <a:r>
              <a:rPr kumimoji="1" lang="en-US" altLang="ja-JP" sz="9600" dirty="0"/>
              <a:t>😄</a:t>
            </a:r>
            <a:endParaRPr kumimoji="1" lang="ja-JP" altLang="en-US" sz="9600"/>
          </a:p>
        </p:txBody>
      </p:sp>
      <p:grpSp>
        <p:nvGrpSpPr>
          <p:cNvPr id="6" name="グループ化 5">
            <a:extLst>
              <a:ext uri="{FF2B5EF4-FFF2-40B4-BE49-F238E27FC236}">
                <a16:creationId xmlns:a16="http://schemas.microsoft.com/office/drawing/2014/main" id="{0E963634-F97C-B248-AB95-BC9949337283}"/>
              </a:ext>
            </a:extLst>
          </p:cNvPr>
          <p:cNvGrpSpPr/>
          <p:nvPr/>
        </p:nvGrpSpPr>
        <p:grpSpPr>
          <a:xfrm>
            <a:off x="4811209" y="5216068"/>
            <a:ext cx="877163" cy="988678"/>
            <a:chOff x="4811209" y="5216068"/>
            <a:chExt cx="877163" cy="988678"/>
          </a:xfrm>
        </p:grpSpPr>
        <p:sp>
          <p:nvSpPr>
            <p:cNvPr id="36" name="右矢印 35">
              <a:extLst>
                <a:ext uri="{FF2B5EF4-FFF2-40B4-BE49-F238E27FC236}">
                  <a16:creationId xmlns:a16="http://schemas.microsoft.com/office/drawing/2014/main" id="{56C091DF-D8BB-B942-8F6B-E1B17EE308B9}"/>
                </a:ext>
              </a:extLst>
            </p:cNvPr>
            <p:cNvSpPr/>
            <p:nvPr/>
          </p:nvSpPr>
          <p:spPr>
            <a:xfrm>
              <a:off x="4915955" y="5216068"/>
              <a:ext cx="759557" cy="30117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7F3F424-02BF-3048-B534-D20100A01180}"/>
                </a:ext>
              </a:extLst>
            </p:cNvPr>
            <p:cNvSpPr txBox="1"/>
            <p:nvPr/>
          </p:nvSpPr>
          <p:spPr>
            <a:xfrm>
              <a:off x="4811209" y="5558415"/>
              <a:ext cx="877163" cy="646331"/>
            </a:xfrm>
            <a:prstGeom prst="rect">
              <a:avLst/>
            </a:prstGeom>
            <a:noFill/>
          </p:spPr>
          <p:txBody>
            <a:bodyPr wrap="none" rtlCol="0">
              <a:spAutoFit/>
            </a:bodyPr>
            <a:lstStyle/>
            <a:p>
              <a:pPr algn="ctr"/>
              <a:r>
                <a:rPr kumimoji="1" lang="ja-JP" altLang="en-US" b="1"/>
                <a:t>３つの</a:t>
              </a:r>
              <a:br>
                <a:rPr kumimoji="1" lang="en-US" altLang="ja-JP" b="1" dirty="0"/>
              </a:br>
              <a:r>
                <a:rPr kumimoji="1" lang="ja-JP" altLang="en-US" b="1"/>
                <a:t>指標</a:t>
              </a:r>
            </a:p>
          </p:txBody>
        </p:sp>
      </p:grpSp>
      <p:sp>
        <p:nvSpPr>
          <p:cNvPr id="7" name="角丸四角形 6">
            <a:extLst>
              <a:ext uri="{FF2B5EF4-FFF2-40B4-BE49-F238E27FC236}">
                <a16:creationId xmlns:a16="http://schemas.microsoft.com/office/drawing/2014/main" id="{7BC75605-63C8-E749-9B88-3C22EC41FC4D}"/>
              </a:ext>
            </a:extLst>
          </p:cNvPr>
          <p:cNvSpPr/>
          <p:nvPr/>
        </p:nvSpPr>
        <p:spPr>
          <a:xfrm>
            <a:off x="2025544" y="3041227"/>
            <a:ext cx="5181283" cy="331893"/>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a:extLst>
              <a:ext uri="{FF2B5EF4-FFF2-40B4-BE49-F238E27FC236}">
                <a16:creationId xmlns:a16="http://schemas.microsoft.com/office/drawing/2014/main" id="{ECCD836D-57B0-6748-A94D-1D6A68554634}"/>
              </a:ext>
            </a:extLst>
          </p:cNvPr>
          <p:cNvSpPr/>
          <p:nvPr/>
        </p:nvSpPr>
        <p:spPr>
          <a:xfrm>
            <a:off x="7206826" y="3149599"/>
            <a:ext cx="1245218" cy="1151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EAB3C83-5230-6249-9FCA-F4AE2E0488D3}"/>
              </a:ext>
            </a:extLst>
          </p:cNvPr>
          <p:cNvSpPr txBox="1"/>
          <p:nvPr/>
        </p:nvSpPr>
        <p:spPr>
          <a:xfrm>
            <a:off x="8476571" y="2889347"/>
            <a:ext cx="2901372" cy="646331"/>
          </a:xfrm>
          <a:prstGeom prst="rect">
            <a:avLst/>
          </a:prstGeom>
          <a:noFill/>
        </p:spPr>
        <p:txBody>
          <a:bodyPr wrap="none" rtlCol="0">
            <a:spAutoFit/>
          </a:bodyPr>
          <a:lstStyle/>
          <a:p>
            <a:r>
              <a:rPr kumimoji="1" lang="ja-JP" altLang="en-US" b="1">
                <a:solidFill>
                  <a:schemeClr val="accent5"/>
                </a:solidFill>
              </a:rPr>
              <a:t>適応的時間選択</a:t>
            </a:r>
            <a:br>
              <a:rPr kumimoji="1" lang="en-US" altLang="ja-JP" b="1" dirty="0">
                <a:solidFill>
                  <a:schemeClr val="accent5"/>
                </a:solidFill>
              </a:rPr>
            </a:br>
            <a:r>
              <a:rPr kumimoji="1" lang="en-US" altLang="ja-JP" b="1" dirty="0">
                <a:solidFill>
                  <a:schemeClr val="accent5"/>
                </a:solidFill>
              </a:rPr>
              <a:t>Adaptive Timestep Selection</a:t>
            </a:r>
            <a:endParaRPr kumimoji="1" lang="ja-JP" altLang="en-US" b="1">
              <a:solidFill>
                <a:schemeClr val="accent5"/>
              </a:solidFill>
            </a:endParaRPr>
          </a:p>
        </p:txBody>
      </p:sp>
    </p:spTree>
    <p:extLst>
      <p:ext uri="{BB962C8B-B14F-4D97-AF65-F5344CB8AC3E}">
        <p14:creationId xmlns:p14="http://schemas.microsoft.com/office/powerpoint/2010/main" val="255273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dissolv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dissolv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Adaptive Timestep Selection for In-situ vis.</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Helpful for the data I/O and visualization cost savings</a:t>
            </a:r>
            <a:endParaRPr lang="ja-JP" altLang="en-US"/>
          </a:p>
          <a:p>
            <a:r>
              <a:rPr lang="en-US" altLang="ja-JP" dirty="0"/>
              <a:t>Easy to find the important features related to the correct understanding of the underlying physical phenomena</a:t>
            </a:r>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lang="en-US" altLang="ja-JP" dirty="0"/>
              <a:t>Adaptive Timestep Selection for In-situ vis.</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160742"/>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164451"/>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5"/>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6"/>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7"/>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8"/>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5"/>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6"/>
                <a:stretch>
                  <a:fillRect l="-16568" t="-113265" r="-2071" b="-1663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validating the divergence</a:t>
                </a:r>
              </a:p>
            </p:txBody>
          </p:sp>
        </mc:Choice>
        <mc:Fallback xmlns="">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7"/>
                <a:stretch>
                  <a:fillRect t="-3846" r="-420" b="-13462"/>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FDB60-BE9F-0641-AEEC-DBB642BCF54C}"/>
              </a:ext>
            </a:extLst>
          </p:cNvPr>
          <p:cNvSpPr>
            <a:spLocks noGrp="1"/>
          </p:cNvSpPr>
          <p:nvPr>
            <p:ph type="title"/>
          </p:nvPr>
        </p:nvSpPr>
        <p:spPr/>
        <p:txBody>
          <a:bodyPr/>
          <a:lstStyle/>
          <a:p>
            <a:r>
              <a:rPr lang="ja-JP" altLang="en-US"/>
              <a:t>自己紹介</a:t>
            </a:r>
            <a:endParaRPr kumimoji="1" lang="ja-JP" altLang="en-US"/>
          </a:p>
        </p:txBody>
      </p:sp>
      <p:sp>
        <p:nvSpPr>
          <p:cNvPr id="3" name="コンテンツ プレースホルダー 2">
            <a:extLst>
              <a:ext uri="{FF2B5EF4-FFF2-40B4-BE49-F238E27FC236}">
                <a16:creationId xmlns:a16="http://schemas.microsoft.com/office/drawing/2014/main" id="{4438A6DF-67A1-B741-A7CF-B9C5BA18E259}"/>
              </a:ext>
            </a:extLst>
          </p:cNvPr>
          <p:cNvSpPr>
            <a:spLocks noGrp="1"/>
          </p:cNvSpPr>
          <p:nvPr>
            <p:ph idx="1"/>
          </p:nvPr>
        </p:nvSpPr>
        <p:spPr/>
        <p:txBody>
          <a:bodyPr/>
          <a:lstStyle/>
          <a:p>
            <a:r>
              <a:rPr kumimoji="1" lang="ja-JP" altLang="en-US" b="1"/>
              <a:t>坂本</a:t>
            </a:r>
            <a:r>
              <a:rPr kumimoji="1" lang="en-US" altLang="ja-JP" b="1" dirty="0"/>
              <a:t> </a:t>
            </a:r>
            <a:r>
              <a:rPr kumimoji="1" lang="ja-JP" altLang="en-US" b="1"/>
              <a:t>尚久（さかもと</a:t>
            </a:r>
            <a:r>
              <a:rPr kumimoji="1" lang="en-US" altLang="ja-JP" b="1" dirty="0"/>
              <a:t> </a:t>
            </a:r>
            <a:r>
              <a:rPr kumimoji="1" lang="ja-JP" altLang="en-US" b="1"/>
              <a:t>なおひさ）</a:t>
            </a:r>
            <a:endParaRPr kumimoji="1" lang="en-US" altLang="ja-JP" b="1" dirty="0"/>
          </a:p>
          <a:p>
            <a:pPr lvl="1"/>
            <a:r>
              <a:rPr lang="ja-JP" altLang="en-US"/>
              <a:t>所属：神戸大学・システム情報学研究科・計算科学専攻（准教授）</a:t>
            </a:r>
            <a:br>
              <a:rPr lang="en-US" altLang="ja-JP" dirty="0"/>
            </a:br>
            <a:r>
              <a:rPr lang="ja-JP" altLang="en-US"/>
              <a:t>　　　理化学研究所・計算科学研究センター（客員研究員）</a:t>
            </a:r>
            <a:endParaRPr lang="en-US" altLang="ja-JP" dirty="0"/>
          </a:p>
          <a:p>
            <a:pPr lvl="1"/>
            <a:r>
              <a:rPr kumimoji="1" lang="ja-JP" altLang="en-US"/>
              <a:t>学会：</a:t>
            </a:r>
            <a:r>
              <a:rPr kumimoji="1" lang="en-US" altLang="ja-JP" dirty="0"/>
              <a:t>IEEE Computer Society, Association for Computing Machinery,</a:t>
            </a:r>
            <a:br>
              <a:rPr kumimoji="1" lang="en-US" altLang="ja-JP" dirty="0"/>
            </a:br>
            <a:r>
              <a:rPr kumimoji="1" lang="ja-JP" altLang="en-US"/>
              <a:t>　　　可視化情報学会（理事・和文誌編集委員）</a:t>
            </a:r>
            <a:r>
              <a:rPr kumimoji="1" lang="en-US" altLang="ja-JP" dirty="0"/>
              <a:t>,</a:t>
            </a:r>
            <a:br>
              <a:rPr kumimoji="1" lang="en-US" altLang="ja-JP" dirty="0"/>
            </a:br>
            <a:r>
              <a:rPr kumimoji="1" lang="ja-JP" altLang="en-US"/>
              <a:t>　　　日本シミュレーション学会（理事・英文誌編集委員）</a:t>
            </a:r>
            <a:r>
              <a:rPr kumimoji="1" lang="en-US" altLang="ja-JP" dirty="0"/>
              <a:t>, etc.</a:t>
            </a:r>
          </a:p>
          <a:p>
            <a:r>
              <a:rPr kumimoji="1" lang="ja-JP" altLang="en-US" b="1"/>
              <a:t>研究</a:t>
            </a:r>
            <a:endParaRPr kumimoji="1" lang="en-US" altLang="ja-JP" b="1" dirty="0"/>
          </a:p>
          <a:p>
            <a:pPr lvl="1"/>
            <a:r>
              <a:rPr kumimoji="1" lang="ja-JP" altLang="en-US"/>
              <a:t>データ可視化と視覚的データ解析</a:t>
            </a:r>
          </a:p>
        </p:txBody>
      </p:sp>
      <p:grpSp>
        <p:nvGrpSpPr>
          <p:cNvPr id="29" name="グループ化 28">
            <a:extLst>
              <a:ext uri="{FF2B5EF4-FFF2-40B4-BE49-F238E27FC236}">
                <a16:creationId xmlns:a16="http://schemas.microsoft.com/office/drawing/2014/main" id="{44132238-A83B-514D-ACF3-7DC45232A9B9}"/>
              </a:ext>
            </a:extLst>
          </p:cNvPr>
          <p:cNvGrpSpPr/>
          <p:nvPr/>
        </p:nvGrpSpPr>
        <p:grpSpPr>
          <a:xfrm>
            <a:off x="1594351" y="5100206"/>
            <a:ext cx="9003298" cy="1392669"/>
            <a:chOff x="2949018" y="5232394"/>
            <a:chExt cx="9003298" cy="1392669"/>
          </a:xfrm>
        </p:grpSpPr>
        <p:pic>
          <p:nvPicPr>
            <p:cNvPr id="5" name="図 4" descr="screenshot_242.png">
              <a:extLst>
                <a:ext uri="{FF2B5EF4-FFF2-40B4-BE49-F238E27FC236}">
                  <a16:creationId xmlns:a16="http://schemas.microsoft.com/office/drawing/2014/main" id="{E77B944A-EDA3-784D-95FB-8F6B756CBD6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491" t="36351" r="33550" b="24702"/>
            <a:stretch/>
          </p:blipFill>
          <p:spPr>
            <a:xfrm>
              <a:off x="8961242" y="5950231"/>
              <a:ext cx="730285" cy="674832"/>
            </a:xfrm>
            <a:prstGeom prst="roundRect">
              <a:avLst/>
            </a:prstGeom>
          </p:spPr>
        </p:pic>
        <p:pic>
          <p:nvPicPr>
            <p:cNvPr id="6" name="図 5" descr="displacement_surface_300.png">
              <a:extLst>
                <a:ext uri="{FF2B5EF4-FFF2-40B4-BE49-F238E27FC236}">
                  <a16:creationId xmlns:a16="http://schemas.microsoft.com/office/drawing/2014/main" id="{06FF07A9-2D17-FE47-8F5C-C172324AA54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053" t="30898" r="22819" b="32647"/>
            <a:stretch/>
          </p:blipFill>
          <p:spPr>
            <a:xfrm>
              <a:off x="2950320" y="5237012"/>
              <a:ext cx="738605" cy="674832"/>
            </a:xfrm>
            <a:prstGeom prst="roundRect">
              <a:avLst/>
            </a:prstGeom>
          </p:spPr>
        </p:pic>
        <p:pic>
          <p:nvPicPr>
            <p:cNvPr id="7" name="図 6" descr="proposed_all_with_edge.png">
              <a:extLst>
                <a:ext uri="{FF2B5EF4-FFF2-40B4-BE49-F238E27FC236}">
                  <a16:creationId xmlns:a16="http://schemas.microsoft.com/office/drawing/2014/main" id="{FD2D3FC1-6E21-6A4D-BB1E-FE3F125E9C2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349" t="41547" r="24545" b="18243"/>
            <a:stretch/>
          </p:blipFill>
          <p:spPr>
            <a:xfrm>
              <a:off x="10451867" y="5248091"/>
              <a:ext cx="744951" cy="695757"/>
            </a:xfrm>
            <a:prstGeom prst="roundRect">
              <a:avLst/>
            </a:prstGeom>
          </p:spPr>
        </p:pic>
        <p:pic>
          <p:nvPicPr>
            <p:cNvPr id="8" name="図 7">
              <a:extLst>
                <a:ext uri="{FF2B5EF4-FFF2-40B4-BE49-F238E27FC236}">
                  <a16:creationId xmlns:a16="http://schemas.microsoft.com/office/drawing/2014/main" id="{875B7893-4513-4D43-A953-1E2EC42F9B4D}"/>
                </a:ext>
              </a:extLst>
            </p:cNvPr>
            <p:cNvPicPr>
              <a:picLocks noChangeAspect="1"/>
            </p:cNvPicPr>
            <p:nvPr/>
          </p:nvPicPr>
          <p:blipFill rotWithShape="1">
            <a:blip r:embed="rId5"/>
            <a:srcRect l="25562" t="20305" r="35235" b="42694"/>
            <a:stretch/>
          </p:blipFill>
          <p:spPr>
            <a:xfrm>
              <a:off x="9703047" y="5248092"/>
              <a:ext cx="738604" cy="695756"/>
            </a:xfrm>
            <a:prstGeom prst="roundRect">
              <a:avLst/>
            </a:prstGeom>
            <a:ln>
              <a:noFill/>
            </a:ln>
          </p:spPr>
        </p:pic>
        <p:pic>
          <p:nvPicPr>
            <p:cNvPr id="9" name="Picture 190" descr="volume_rendering">
              <a:extLst>
                <a:ext uri="{FF2B5EF4-FFF2-40B4-BE49-F238E27FC236}">
                  <a16:creationId xmlns:a16="http://schemas.microsoft.com/office/drawing/2014/main" id="{7E522AEF-4F7D-8141-B0D3-B0FCB9F313C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4614" t="34414" r="29252" b="21807"/>
            <a:stretch/>
          </p:blipFill>
          <p:spPr bwMode="auto">
            <a:xfrm>
              <a:off x="6705055" y="5232394"/>
              <a:ext cx="735672" cy="69813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46E72627-3D71-C249-8B23-1C1A30AD75C6}"/>
                </a:ext>
              </a:extLst>
            </p:cNvPr>
            <p:cNvPicPr>
              <a:picLocks noChangeAspect="1"/>
            </p:cNvPicPr>
            <p:nvPr/>
          </p:nvPicPr>
          <p:blipFill rotWithShape="1">
            <a:blip r:embed="rId7"/>
            <a:srcRect l="31140" t="27519" r="23478" b="15359"/>
            <a:stretch/>
          </p:blipFill>
          <p:spPr>
            <a:xfrm>
              <a:off x="8210891" y="5248091"/>
              <a:ext cx="736976" cy="695757"/>
            </a:xfrm>
            <a:prstGeom prst="roundRect">
              <a:avLst/>
            </a:prstGeom>
            <a:ln>
              <a:noFill/>
            </a:ln>
          </p:spPr>
        </p:pic>
        <p:pic>
          <p:nvPicPr>
            <p:cNvPr id="11" name="図 10" descr="screenshot_308.png">
              <a:extLst>
                <a:ext uri="{FF2B5EF4-FFF2-40B4-BE49-F238E27FC236}">
                  <a16:creationId xmlns:a16="http://schemas.microsoft.com/office/drawing/2014/main" id="{7D8CDED2-4961-1E47-BDE8-B2D35B6F3520}"/>
                </a:ext>
              </a:extLst>
            </p:cNvPr>
            <p:cNvPicPr>
              <a:picLocks noChangeAspect="1"/>
            </p:cNvPicPr>
            <p:nvPr/>
          </p:nvPicPr>
          <p:blipFill rotWithShape="1">
            <a:blip r:embed="rId8">
              <a:extLst>
                <a:ext uri="{28A0092B-C50C-407E-A947-70E740481C1C}">
                  <a14:useLocalDpi xmlns:a14="http://schemas.microsoft.com/office/drawing/2010/main"/>
                </a:ext>
              </a:extLst>
            </a:blip>
            <a:srcRect l="7525" t="39176" r="21654" b="18791"/>
            <a:stretch/>
          </p:blipFill>
          <p:spPr>
            <a:xfrm>
              <a:off x="8959389" y="5248091"/>
              <a:ext cx="732138" cy="695757"/>
            </a:xfrm>
            <a:prstGeom prst="roundRect">
              <a:avLst/>
            </a:prstGeom>
          </p:spPr>
        </p:pic>
        <p:pic>
          <p:nvPicPr>
            <p:cNvPr id="12" name="図 11">
              <a:extLst>
                <a:ext uri="{FF2B5EF4-FFF2-40B4-BE49-F238E27FC236}">
                  <a16:creationId xmlns:a16="http://schemas.microsoft.com/office/drawing/2014/main" id="{96993AF9-B5CA-4E44-9325-D8112A0847A3}"/>
                </a:ext>
              </a:extLst>
            </p:cNvPr>
            <p:cNvPicPr>
              <a:picLocks noChangeAspect="1"/>
            </p:cNvPicPr>
            <p:nvPr/>
          </p:nvPicPr>
          <p:blipFill rotWithShape="1">
            <a:blip r:embed="rId9"/>
            <a:srcRect l="32234" t="26092" r="18994" b="29935"/>
            <a:stretch/>
          </p:blipFill>
          <p:spPr>
            <a:xfrm>
              <a:off x="7455968" y="5248092"/>
              <a:ext cx="739907" cy="695757"/>
            </a:xfrm>
            <a:prstGeom prst="roundRect">
              <a:avLst/>
            </a:prstGeom>
          </p:spPr>
        </p:pic>
        <p:pic>
          <p:nvPicPr>
            <p:cNvPr id="13" name="図 12">
              <a:extLst>
                <a:ext uri="{FF2B5EF4-FFF2-40B4-BE49-F238E27FC236}">
                  <a16:creationId xmlns:a16="http://schemas.microsoft.com/office/drawing/2014/main" id="{680F9452-0E19-1340-B042-5FDD220C85A6}"/>
                </a:ext>
              </a:extLst>
            </p:cNvPr>
            <p:cNvPicPr>
              <a:picLocks noChangeAspect="1"/>
            </p:cNvPicPr>
            <p:nvPr/>
          </p:nvPicPr>
          <p:blipFill rotWithShape="1">
            <a:blip r:embed="rId10"/>
            <a:srcRect l="43668" t="17415" r="34743" b="19094"/>
            <a:stretch/>
          </p:blipFill>
          <p:spPr>
            <a:xfrm>
              <a:off x="6706822" y="5920532"/>
              <a:ext cx="732138" cy="693334"/>
            </a:xfrm>
            <a:prstGeom prst="roundRect">
              <a:avLst/>
            </a:prstGeom>
          </p:spPr>
        </p:pic>
        <p:pic>
          <p:nvPicPr>
            <p:cNvPr id="14" name="図 13">
              <a:extLst>
                <a:ext uri="{FF2B5EF4-FFF2-40B4-BE49-F238E27FC236}">
                  <a16:creationId xmlns:a16="http://schemas.microsoft.com/office/drawing/2014/main" id="{46A6A249-DA60-6043-8790-8FEFEBEC337C}"/>
                </a:ext>
              </a:extLst>
            </p:cNvPr>
            <p:cNvPicPr>
              <a:picLocks noChangeAspect="1"/>
            </p:cNvPicPr>
            <p:nvPr/>
          </p:nvPicPr>
          <p:blipFill rotWithShape="1">
            <a:blip r:embed="rId11"/>
            <a:srcRect l="56965" t="43751" r="13803" b="20636"/>
            <a:stretch/>
          </p:blipFill>
          <p:spPr>
            <a:xfrm>
              <a:off x="5196098" y="5237013"/>
              <a:ext cx="738603" cy="674832"/>
            </a:xfrm>
            <a:prstGeom prst="roundRect">
              <a:avLst/>
            </a:prstGeom>
            <a:ln>
              <a:noFill/>
            </a:ln>
          </p:spPr>
        </p:pic>
        <p:pic>
          <p:nvPicPr>
            <p:cNvPr id="15" name="図 14">
              <a:extLst>
                <a:ext uri="{FF2B5EF4-FFF2-40B4-BE49-F238E27FC236}">
                  <a16:creationId xmlns:a16="http://schemas.microsoft.com/office/drawing/2014/main" id="{2077D53E-3350-0846-B102-7122730EEDBF}"/>
                </a:ext>
              </a:extLst>
            </p:cNvPr>
            <p:cNvPicPr>
              <a:picLocks noChangeAspect="1"/>
            </p:cNvPicPr>
            <p:nvPr/>
          </p:nvPicPr>
          <p:blipFill rotWithShape="1">
            <a:blip r:embed="rId12"/>
            <a:srcRect l="32295" t="20879" r="19526" b="20437"/>
            <a:stretch/>
          </p:blipFill>
          <p:spPr>
            <a:xfrm>
              <a:off x="10456892" y="5950231"/>
              <a:ext cx="742446" cy="674832"/>
            </a:xfrm>
            <a:prstGeom prst="roundRect">
              <a:avLst/>
            </a:prstGeom>
          </p:spPr>
        </p:pic>
        <p:pic>
          <p:nvPicPr>
            <p:cNvPr id="16" name="図 15">
              <a:extLst>
                <a:ext uri="{FF2B5EF4-FFF2-40B4-BE49-F238E27FC236}">
                  <a16:creationId xmlns:a16="http://schemas.microsoft.com/office/drawing/2014/main" id="{0A560EC7-2D45-8748-8B22-BC7EA8F90FAE}"/>
                </a:ext>
              </a:extLst>
            </p:cNvPr>
            <p:cNvPicPr>
              <a:picLocks noChangeAspect="1"/>
            </p:cNvPicPr>
            <p:nvPr/>
          </p:nvPicPr>
          <p:blipFill rotWithShape="1">
            <a:blip r:embed="rId13"/>
            <a:srcRect l="31811" t="17984" r="31932" b="27253"/>
            <a:stretch/>
          </p:blipFill>
          <p:spPr>
            <a:xfrm>
              <a:off x="11209887" y="5248091"/>
              <a:ext cx="739907" cy="697074"/>
            </a:xfrm>
            <a:prstGeom prst="roundRect">
              <a:avLst/>
            </a:prstGeom>
          </p:spPr>
        </p:pic>
        <p:pic>
          <p:nvPicPr>
            <p:cNvPr id="17" name="図 16">
              <a:extLst>
                <a:ext uri="{FF2B5EF4-FFF2-40B4-BE49-F238E27FC236}">
                  <a16:creationId xmlns:a16="http://schemas.microsoft.com/office/drawing/2014/main" id="{6FB6A41C-782C-AF47-A0D7-C4290CA1E2D2}"/>
                </a:ext>
              </a:extLst>
            </p:cNvPr>
            <p:cNvPicPr/>
            <p:nvPr/>
          </p:nvPicPr>
          <p:blipFill rotWithShape="1">
            <a:blip r:embed="rId14">
              <a:extLst>
                <a:ext uri="{28A0092B-C50C-407E-A947-70E740481C1C}">
                  <a14:useLocalDpi xmlns:a14="http://schemas.microsoft.com/office/drawing/2010/main" val="0"/>
                </a:ext>
              </a:extLst>
            </a:blip>
            <a:srcRect l="36850" t="23753" r="21872" b="33748"/>
            <a:stretch/>
          </p:blipFill>
          <p:spPr bwMode="auto">
            <a:xfrm>
              <a:off x="4452439" y="5921960"/>
              <a:ext cx="732138" cy="698392"/>
            </a:xfrm>
            <a:prstGeom prst="roundRect">
              <a:avLst/>
            </a:prstGeom>
            <a:noFill/>
            <a:ln>
              <a:noFill/>
            </a:ln>
            <a:extLst>
              <a:ext uri="{53640926-AAD7-44D8-BBD7-CCE9431645EC}">
                <a14:shadowObscured xmlns:a14="http://schemas.microsoft.com/office/drawing/2010/main"/>
              </a:ext>
            </a:extLst>
          </p:spPr>
        </p:pic>
        <p:pic>
          <p:nvPicPr>
            <p:cNvPr id="18" name="図 17">
              <a:extLst>
                <a:ext uri="{FF2B5EF4-FFF2-40B4-BE49-F238E27FC236}">
                  <a16:creationId xmlns:a16="http://schemas.microsoft.com/office/drawing/2014/main" id="{15E986CD-33B6-6F4F-8591-5CE61051FF83}"/>
                </a:ext>
              </a:extLst>
            </p:cNvPr>
            <p:cNvPicPr>
              <a:picLocks noChangeAspect="1"/>
            </p:cNvPicPr>
            <p:nvPr/>
          </p:nvPicPr>
          <p:blipFill rotWithShape="1">
            <a:blip r:embed="rId15"/>
            <a:srcRect l="17241" t="10123" r="18713" b="13964"/>
            <a:stretch/>
          </p:blipFill>
          <p:spPr>
            <a:xfrm>
              <a:off x="11207365" y="5958106"/>
              <a:ext cx="744951" cy="662246"/>
            </a:xfrm>
            <a:prstGeom prst="roundRect">
              <a:avLst/>
            </a:prstGeom>
          </p:spPr>
        </p:pic>
        <p:pic>
          <p:nvPicPr>
            <p:cNvPr id="19" name="図 18">
              <a:extLst>
                <a:ext uri="{FF2B5EF4-FFF2-40B4-BE49-F238E27FC236}">
                  <a16:creationId xmlns:a16="http://schemas.microsoft.com/office/drawing/2014/main" id="{E66D8797-66B8-9148-A6CA-674102673E17}"/>
                </a:ext>
              </a:extLst>
            </p:cNvPr>
            <p:cNvPicPr>
              <a:picLocks noChangeAspect="1"/>
            </p:cNvPicPr>
            <p:nvPr/>
          </p:nvPicPr>
          <p:blipFill rotWithShape="1">
            <a:blip r:embed="rId16"/>
            <a:srcRect l="5405" t="19818" r="43211" b="12595"/>
            <a:stretch/>
          </p:blipFill>
          <p:spPr>
            <a:xfrm>
              <a:off x="2949018" y="5924594"/>
              <a:ext cx="739907" cy="695757"/>
            </a:xfrm>
            <a:prstGeom prst="roundRect">
              <a:avLst/>
            </a:prstGeom>
          </p:spPr>
        </p:pic>
        <p:pic>
          <p:nvPicPr>
            <p:cNvPr id="20" name="図 19" descr="jsces2012_20120528_20-55-07.bmp">
              <a:extLst>
                <a:ext uri="{FF2B5EF4-FFF2-40B4-BE49-F238E27FC236}">
                  <a16:creationId xmlns:a16="http://schemas.microsoft.com/office/drawing/2014/main" id="{0A38348D-BE0A-A947-9A8E-6CF1AC54A071}"/>
                </a:ext>
              </a:extLst>
            </p:cNvPr>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36437" t="30647" r="39933" b="40491"/>
            <a:stretch/>
          </p:blipFill>
          <p:spPr>
            <a:xfrm>
              <a:off x="5196098" y="5920532"/>
              <a:ext cx="738603" cy="676607"/>
            </a:xfrm>
            <a:prstGeom prst="roundRect">
              <a:avLst/>
            </a:prstGeom>
            <a:ln>
              <a:noFill/>
            </a:ln>
          </p:spPr>
        </p:pic>
        <p:pic>
          <p:nvPicPr>
            <p:cNvPr id="21" name="図 20">
              <a:extLst>
                <a:ext uri="{FF2B5EF4-FFF2-40B4-BE49-F238E27FC236}">
                  <a16:creationId xmlns:a16="http://schemas.microsoft.com/office/drawing/2014/main" id="{94064626-91D6-2642-824A-A31F0F6DE0FD}"/>
                </a:ext>
              </a:extLst>
            </p:cNvPr>
            <p:cNvPicPr>
              <a:picLocks noChangeAspect="1"/>
            </p:cNvPicPr>
            <p:nvPr/>
          </p:nvPicPr>
          <p:blipFill rotWithShape="1">
            <a:blip r:embed="rId18">
              <a:clrChange>
                <a:clrFrom>
                  <a:srgbClr val="FFFFFF"/>
                </a:clrFrom>
                <a:clrTo>
                  <a:srgbClr val="FFFFFF">
                    <a:alpha val="0"/>
                  </a:srgbClr>
                </a:clrTo>
              </a:clrChange>
            </a:blip>
            <a:srcRect l="20216" t="37749" r="38780" b="13502"/>
            <a:stretch/>
          </p:blipFill>
          <p:spPr>
            <a:xfrm>
              <a:off x="4452439" y="5237012"/>
              <a:ext cx="732138" cy="674832"/>
            </a:xfrm>
            <a:prstGeom prst="roundRect">
              <a:avLst/>
            </a:prstGeom>
            <a:ln>
              <a:noFill/>
            </a:ln>
          </p:spPr>
        </p:pic>
        <p:pic>
          <p:nvPicPr>
            <p:cNvPr id="22" name="図 21">
              <a:extLst>
                <a:ext uri="{FF2B5EF4-FFF2-40B4-BE49-F238E27FC236}">
                  <a16:creationId xmlns:a16="http://schemas.microsoft.com/office/drawing/2014/main" id="{F663E369-AE8E-A14D-9A2D-63FA6EDC6DE7}"/>
                </a:ext>
              </a:extLst>
            </p:cNvPr>
            <p:cNvPicPr>
              <a:picLocks noChangeAspect="1"/>
            </p:cNvPicPr>
            <p:nvPr/>
          </p:nvPicPr>
          <p:blipFill rotWithShape="1">
            <a:blip r:embed="rId19">
              <a:extLst>
                <a:ext uri="{28A0092B-C50C-407E-A947-70E740481C1C}">
                  <a14:useLocalDpi xmlns:a14="http://schemas.microsoft.com/office/drawing/2010/main" val="0"/>
                </a:ext>
              </a:extLst>
            </a:blip>
            <a:srcRect l="41343" t="20487" r="22049" b="47499"/>
            <a:stretch/>
          </p:blipFill>
          <p:spPr>
            <a:xfrm>
              <a:off x="7455968" y="5950231"/>
              <a:ext cx="739907" cy="674832"/>
            </a:xfrm>
            <a:prstGeom prst="roundRect">
              <a:avLst/>
            </a:prstGeom>
            <a:effectLst/>
          </p:spPr>
        </p:pic>
        <p:pic>
          <p:nvPicPr>
            <p:cNvPr id="23" name="図 22">
              <a:extLst>
                <a:ext uri="{FF2B5EF4-FFF2-40B4-BE49-F238E27FC236}">
                  <a16:creationId xmlns:a16="http://schemas.microsoft.com/office/drawing/2014/main" id="{E674E81B-61FB-3F41-99D0-F96457A9E632}"/>
                </a:ext>
              </a:extLst>
            </p:cNvPr>
            <p:cNvPicPr>
              <a:picLocks noChangeAspect="1"/>
            </p:cNvPicPr>
            <p:nvPr/>
          </p:nvPicPr>
          <p:blipFill rotWithShape="1">
            <a:blip r:embed="rId20"/>
            <a:srcRect l="49148" t="30408" r="11512" b="32312"/>
            <a:stretch/>
          </p:blipFill>
          <p:spPr>
            <a:xfrm>
              <a:off x="3703941" y="5921960"/>
              <a:ext cx="736976" cy="698392"/>
            </a:xfrm>
            <a:prstGeom prst="roundRect">
              <a:avLst/>
            </a:prstGeom>
          </p:spPr>
        </p:pic>
        <p:pic>
          <p:nvPicPr>
            <p:cNvPr id="24" name="図 5">
              <a:extLst>
                <a:ext uri="{FF2B5EF4-FFF2-40B4-BE49-F238E27FC236}">
                  <a16:creationId xmlns:a16="http://schemas.microsoft.com/office/drawing/2014/main" id="{2CD7611B-2024-F54D-A4CF-546A38F5858E}"/>
                </a:ext>
              </a:extLst>
            </p:cNvPr>
            <p:cNvPicPr>
              <a:picLocks noChangeAspect="1"/>
            </p:cNvPicPr>
            <p:nvPr/>
          </p:nvPicPr>
          <p:blipFill rotWithShape="1">
            <a:blip r:embed="rId21">
              <a:extLst>
                <a:ext uri="{28A0092B-C50C-407E-A947-70E740481C1C}">
                  <a14:useLocalDpi xmlns:a14="http://schemas.microsoft.com/office/drawing/2010/main" val="0"/>
                </a:ext>
              </a:extLst>
            </a:blip>
            <a:srcRect l="47905" t="8179" r="36097" b="68870"/>
            <a:stretch/>
          </p:blipFill>
          <p:spPr bwMode="auto">
            <a:xfrm>
              <a:off x="8209261" y="5950231"/>
              <a:ext cx="737302" cy="67012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10" descr="screenshot_339.png">
              <a:extLst>
                <a:ext uri="{FF2B5EF4-FFF2-40B4-BE49-F238E27FC236}">
                  <a16:creationId xmlns:a16="http://schemas.microsoft.com/office/drawing/2014/main" id="{E12B0CA5-6878-144D-9568-F4F8325F6414}"/>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54001" t="3926" r="3749" b="5264"/>
            <a:stretch/>
          </p:blipFill>
          <p:spPr bwMode="auto">
            <a:xfrm>
              <a:off x="3702311" y="5237012"/>
              <a:ext cx="738606" cy="67483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7" descr="スクリーンショット 2016-08-29 13.23.25.png">
              <a:extLst>
                <a:ext uri="{FF2B5EF4-FFF2-40B4-BE49-F238E27FC236}">
                  <a16:creationId xmlns:a16="http://schemas.microsoft.com/office/drawing/2014/main" id="{06E3CAF4-5A35-944D-B80F-AB4750CD28DA}"/>
                </a:ext>
              </a:extLst>
            </p:cNvPr>
            <p:cNvPicPr>
              <a:picLocks noChangeAspect="1"/>
            </p:cNvPicPr>
            <p:nvPr/>
          </p:nvPicPr>
          <p:blipFill rotWithShape="1">
            <a:blip r:embed="rId23">
              <a:extLst>
                <a:ext uri="{28A0092B-C50C-407E-A947-70E740481C1C}">
                  <a14:useLocalDpi xmlns:a14="http://schemas.microsoft.com/office/drawing/2010/main" val="0"/>
                </a:ext>
              </a:extLst>
            </a:blip>
            <a:srcRect l="44885" t="7034" r="23973" b="35314"/>
            <a:stretch/>
          </p:blipFill>
          <p:spPr>
            <a:xfrm>
              <a:off x="9701742" y="5950231"/>
              <a:ext cx="739909" cy="674832"/>
            </a:xfrm>
            <a:prstGeom prst="roundRect">
              <a:avLst/>
            </a:prstGeom>
          </p:spPr>
        </p:pic>
        <p:pic>
          <p:nvPicPr>
            <p:cNvPr id="27" name="図 26">
              <a:extLst>
                <a:ext uri="{FF2B5EF4-FFF2-40B4-BE49-F238E27FC236}">
                  <a16:creationId xmlns:a16="http://schemas.microsoft.com/office/drawing/2014/main" id="{5C5A28F8-77AA-D946-A36B-0425B2BE62A6}"/>
                </a:ext>
              </a:extLst>
            </p:cNvPr>
            <p:cNvPicPr>
              <a:picLocks noChangeAspect="1"/>
            </p:cNvPicPr>
            <p:nvPr/>
          </p:nvPicPr>
          <p:blipFill rotWithShape="1">
            <a:blip r:embed="rId24"/>
            <a:srcRect l="23184" t="34876" r="35737" b="28340"/>
            <a:stretch/>
          </p:blipFill>
          <p:spPr>
            <a:xfrm>
              <a:off x="5944917" y="5921960"/>
              <a:ext cx="744951" cy="695757"/>
            </a:xfrm>
            <a:prstGeom prst="roundRect">
              <a:avLst/>
            </a:prstGeom>
          </p:spPr>
        </p:pic>
        <p:pic>
          <p:nvPicPr>
            <p:cNvPr id="28" name="図 27" descr="screenshot_347.png">
              <a:extLst>
                <a:ext uri="{FF2B5EF4-FFF2-40B4-BE49-F238E27FC236}">
                  <a16:creationId xmlns:a16="http://schemas.microsoft.com/office/drawing/2014/main" id="{C2A8B849-834D-C040-91D5-E48C105F2304}"/>
                </a:ext>
              </a:extLst>
            </p:cNvPr>
            <p:cNvPicPr>
              <a:picLocks noChangeAspect="1"/>
            </p:cNvPicPr>
            <p:nvPr/>
          </p:nvPicPr>
          <p:blipFill rotWithShape="1">
            <a:blip r:embed="rId25">
              <a:extLst>
                <a:ext uri="{28A0092B-C50C-407E-A947-70E740481C1C}">
                  <a14:useLocalDpi xmlns:a14="http://schemas.microsoft.com/office/drawing/2010/main" val="0"/>
                </a:ext>
              </a:extLst>
            </a:blip>
            <a:srcRect l="18763" t="26777" r="13051" b="13336"/>
            <a:stretch/>
          </p:blipFill>
          <p:spPr>
            <a:xfrm>
              <a:off x="5947437" y="5237012"/>
              <a:ext cx="744951" cy="674832"/>
            </a:xfrm>
            <a:prstGeom prst="roundRect">
              <a:avLst/>
            </a:prstGeom>
          </p:spPr>
        </p:pic>
      </p:grpSp>
    </p:spTree>
    <p:extLst>
      <p:ext uri="{BB962C8B-B14F-4D97-AF65-F5344CB8AC3E}">
        <p14:creationId xmlns:p14="http://schemas.microsoft.com/office/powerpoint/2010/main" val="137927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5"/>
                  <a:stretch>
                    <a:fillRect l="-4396" t="-6667" r="-329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6"/>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Data caching and 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22047" cy="369332"/>
          </a:xfrm>
          <a:prstGeom prst="rect">
            <a:avLst/>
          </a:prstGeom>
          <a:noFill/>
        </p:spPr>
        <p:txBody>
          <a:bodyPr wrap="none" rtlCol="0">
            <a:spAutoFit/>
          </a:bodyPr>
          <a:lstStyle/>
          <a:p>
            <a:r>
              <a:rPr kumimoji="1" lang="en-US" altLang="ja-JP" dirty="0"/>
              <a:t>Caching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xmlns="">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5"/>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sub-volumes</a:t>
            </a:r>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738" t="20625" b="26846"/>
          <a:stretch/>
        </p:blipFill>
        <p:spPr>
          <a:xfrm>
            <a:off x="5976817" y="3092741"/>
            <a:ext cx="4689706" cy="2585984"/>
          </a:xfrm>
          <a:prstGeom prst="rect">
            <a:avLst/>
          </a:prstGeom>
        </p:spPr>
      </p:pic>
      <p:sp>
        <p:nvSpPr>
          <p:cNvPr id="10" name="テキスト ボックス 9">
            <a:extLst>
              <a:ext uri="{FF2B5EF4-FFF2-40B4-BE49-F238E27FC236}">
                <a16:creationId xmlns:a16="http://schemas.microsoft.com/office/drawing/2014/main" id="{99D13B08-59C5-7E48-B6A6-966A276E1FBF}"/>
              </a:ext>
            </a:extLst>
          </p:cNvPr>
          <p:cNvSpPr txBox="1"/>
          <p:nvPr/>
        </p:nvSpPr>
        <p:spPr>
          <a:xfrm>
            <a:off x="0" y="6451995"/>
            <a:ext cx="7324441" cy="400110"/>
          </a:xfrm>
          <a:prstGeom prst="rect">
            <a:avLst/>
          </a:prstGeom>
          <a:noFill/>
        </p:spPr>
        <p:txBody>
          <a:bodyPr wrap="none" rtlCol="0">
            <a:spAutoFit/>
          </a:bodyPr>
          <a:lstStyle/>
          <a:p>
            <a:r>
              <a:rPr lang="en" altLang="ja-JP" sz="1000" dirty="0"/>
              <a:t>Tsukasa Yoshinaga, Kazunori Nozaki, and Shigeo Wada. Experimental and numerical investigation of the sound generation mechanisms of</a:t>
            </a:r>
            <a:br>
              <a:rPr lang="en" altLang="ja-JP" sz="1000" dirty="0"/>
            </a:br>
            <a:r>
              <a:rPr lang="en" altLang="ja-JP" sz="1000" dirty="0"/>
              <a:t>sibilant fricatives using a simplified vocal tract model. Physics of Fluids 30, 3, 2018. </a:t>
            </a:r>
          </a:p>
        </p:txBody>
      </p:sp>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62822"/>
            <a:ext cx="4717440" cy="2767707"/>
            <a:chOff x="6909987" y="3725168"/>
            <a:chExt cx="4717440" cy="2767707"/>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a:solidFill>
                    <a:sysClr val="windowText" lastClr="000000"/>
                  </a:solidFill>
                  <a:latin typeface="Courier" pitchFamily="2" charset="0"/>
                </a:rPr>
                <a:t>InSituVis::TimestepControlledAdaptor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30325" y="6185098"/>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dirty="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3"/>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rate</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nvGraphicFramePr>
        <p:xfrm>
          <a:off x="2887595" y="3114523"/>
          <a:ext cx="6416810" cy="2773680"/>
        </p:xfrm>
        <a:graphic>
          <a:graphicData uri="http://schemas.openxmlformats.org/drawingml/2006/table">
            <a:tbl>
              <a:tblPr firstRow="1" bandRow="1">
                <a:tableStyleId>{00A15C55-8517-42AA-B614-E9B94910E393}</a:tableStyleId>
              </a:tblPr>
              <a:tblGrid>
                <a:gridCol w="1162199">
                  <a:extLst>
                    <a:ext uri="{9D8B030D-6E8A-4147-A177-3AD203B41FA5}">
                      <a16:colId xmlns:a16="http://schemas.microsoft.com/office/drawing/2014/main" val="1239880374"/>
                    </a:ext>
                  </a:extLst>
                </a:gridCol>
                <a:gridCol w="2596398">
                  <a:extLst>
                    <a:ext uri="{9D8B030D-6E8A-4147-A177-3AD203B41FA5}">
                      <a16:colId xmlns:a16="http://schemas.microsoft.com/office/drawing/2014/main" val="1430800787"/>
                    </a:ext>
                  </a:extLst>
                </a:gridCol>
                <a:gridCol w="2658213">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 (fine sampling)</a:t>
                      </a:r>
                      <a:endParaRPr kumimoji="1" lang="ja-JP" altLang="en-US" sz="2000"/>
                    </a:p>
                  </a:txBody>
                  <a:tcPr/>
                </a:tc>
                <a:tc>
                  <a:txBody>
                    <a:bodyPr/>
                    <a:lstStyle/>
                    <a:p>
                      <a:r>
                        <a:rPr kumimoji="1" lang="en-US" altLang="ja-JP" sz="2000" dirty="0"/>
                        <a:t>R=10 (coarse sampling)</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pPr algn="r"/>
                      <a:r>
                        <a:rPr kumimoji="1" lang="en-US" altLang="ja-JP" sz="2000" dirty="0"/>
                        <a:t>4,000 (0%)</a:t>
                      </a:r>
                      <a:endParaRPr kumimoji="1" lang="ja-JP" altLang="en-US" sz="2000"/>
                    </a:p>
                  </a:txBody>
                  <a:tcPr/>
                </a:tc>
                <a:tc>
                  <a:txBody>
                    <a:bodyPr/>
                    <a:lstStyle/>
                    <a:p>
                      <a:pPr algn="r"/>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pPr algn="r"/>
                      <a:r>
                        <a:rPr kumimoji="1" lang="en-US" altLang="ja-JP" sz="2000" dirty="0"/>
                        <a:t>3,452 (13.7%)</a:t>
                      </a:r>
                      <a:endParaRPr kumimoji="1" lang="ja-JP" altLang="en-US" sz="2000"/>
                    </a:p>
                  </a:txBody>
                  <a:tcPr/>
                </a:tc>
                <a:tc>
                  <a:txBody>
                    <a:bodyPr/>
                    <a:lstStyle/>
                    <a:p>
                      <a:pPr algn="r"/>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pPr algn="r"/>
                      <a:r>
                        <a:rPr kumimoji="1" lang="en-US" altLang="ja-JP" sz="2000" dirty="0"/>
                        <a:t>3,100 (22.5%)</a:t>
                      </a:r>
                      <a:endParaRPr kumimoji="1" lang="ja-JP" altLang="en-US" sz="2000"/>
                    </a:p>
                  </a:txBody>
                  <a:tcPr/>
                </a:tc>
                <a:tc>
                  <a:txBody>
                    <a:bodyPr/>
                    <a:lstStyle/>
                    <a:p>
                      <a:pPr algn="r"/>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pPr algn="r"/>
                      <a:r>
                        <a:rPr kumimoji="1" lang="en-US" altLang="ja-JP" sz="2000" dirty="0"/>
                        <a:t>2,856 (28.6%)</a:t>
                      </a:r>
                      <a:endParaRPr kumimoji="1" lang="ja-JP" altLang="en-US" sz="2000"/>
                    </a:p>
                  </a:txBody>
                  <a:tcPr/>
                </a:tc>
                <a:tc>
                  <a:txBody>
                    <a:bodyPr/>
                    <a:lstStyle/>
                    <a:p>
                      <a:pPr algn="r"/>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pPr algn="r"/>
                      <a:r>
                        <a:rPr kumimoji="1" lang="en-US" altLang="ja-JP" sz="2000" dirty="0"/>
                        <a:t>2,496 (37.6%)</a:t>
                      </a:r>
                      <a:endParaRPr kumimoji="1" lang="ja-JP" altLang="en-US" sz="2000"/>
                    </a:p>
                  </a:txBody>
                  <a:tcPr/>
                </a:tc>
                <a:tc>
                  <a:txBody>
                    <a:bodyPr/>
                    <a:lstStyle/>
                    <a:p>
                      <a:pPr algn="r"/>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pPr algn="r"/>
                      <a:r>
                        <a:rPr kumimoji="1" lang="en-US" altLang="ja-JP" sz="2000" dirty="0"/>
                        <a:t>2,064 (48.4%)</a:t>
                      </a:r>
                      <a:endParaRPr kumimoji="1" lang="ja-JP" altLang="en-US" sz="2000"/>
                    </a:p>
                  </a:txBody>
                  <a:tcPr/>
                </a:tc>
                <a:tc>
                  <a:txBody>
                    <a:bodyPr/>
                    <a:lstStyle/>
                    <a:p>
                      <a:pPr algn="r"/>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B64319-60C0-8E44-AC4B-D8B0A8D6D6F3}"/>
              </a:ext>
            </a:extLst>
          </p:cNvPr>
          <p:cNvSpPr>
            <a:spLocks noGrp="1"/>
          </p:cNvSpPr>
          <p:nvPr>
            <p:ph type="title"/>
          </p:nvPr>
        </p:nvSpPr>
        <p:spPr/>
        <p:txBody>
          <a:bodyPr/>
          <a:lstStyle/>
          <a:p>
            <a:r>
              <a:rPr kumimoji="1" lang="ja-JP" altLang="en-US"/>
              <a:t>参考）可視化例</a:t>
            </a:r>
          </a:p>
        </p:txBody>
      </p:sp>
      <p:sp>
        <p:nvSpPr>
          <p:cNvPr id="3" name="コンテンツ プレースホルダー 2">
            <a:extLst>
              <a:ext uri="{FF2B5EF4-FFF2-40B4-BE49-F238E27FC236}">
                <a16:creationId xmlns:a16="http://schemas.microsoft.com/office/drawing/2014/main" id="{E619BFEC-4587-5C47-9074-32200E53C4DD}"/>
              </a:ext>
            </a:extLst>
          </p:cNvPr>
          <p:cNvSpPr>
            <a:spLocks noGrp="1"/>
          </p:cNvSpPr>
          <p:nvPr>
            <p:ph idx="1"/>
          </p:nvPr>
        </p:nvSpPr>
        <p:spPr/>
        <p:txBody>
          <a:bodyPr/>
          <a:lstStyle/>
          <a:p>
            <a:r>
              <a:rPr lang="ja-JP" altLang="en-US" b="1"/>
              <a:t>単視点</a:t>
            </a:r>
            <a:endParaRPr lang="en-US" altLang="ja-JP" b="1" dirty="0"/>
          </a:p>
          <a:p>
            <a:pPr lvl="1"/>
            <a:r>
              <a:rPr kumimoji="1" lang="ja-JP" altLang="en-US"/>
              <a:t>画像サイズ：</a:t>
            </a:r>
            <a:r>
              <a:rPr kumimoji="1" lang="en-US" altLang="ja-JP" dirty="0"/>
              <a:t>512x512</a:t>
            </a:r>
            <a:r>
              <a:rPr kumimoji="1" lang="ja-JP" altLang="en-US"/>
              <a:t>、可視化間隔：</a:t>
            </a:r>
            <a:r>
              <a:rPr kumimoji="1" lang="en-US" altLang="ja-JP" dirty="0"/>
              <a:t>20</a:t>
            </a:r>
            <a:r>
              <a:rPr kumimoji="1" lang="ja-JP" altLang="en-US"/>
              <a:t>（</a:t>
            </a:r>
            <a:r>
              <a:rPr kumimoji="1" lang="en-US" altLang="ja-JP" dirty="0"/>
              <a:t>750</a:t>
            </a:r>
            <a:r>
              <a:rPr kumimoji="1" lang="ja-JP" altLang="en-US"/>
              <a:t>フレーム）</a:t>
            </a:r>
          </a:p>
        </p:txBody>
      </p:sp>
      <p:pic>
        <p:nvPicPr>
          <p:cNvPr id="4" name="Output__PBR_P_Single_Range-C_30fps" descr="Output__PBR_P_Single_Range-C_30fps">
            <a:hlinkClick r:id="" action="ppaction://media"/>
            <a:extLst>
              <a:ext uri="{FF2B5EF4-FFF2-40B4-BE49-F238E27FC236}">
                <a16:creationId xmlns:a16="http://schemas.microsoft.com/office/drawing/2014/main" id="{DB78BB7C-A7A3-404C-BB13-BF79BA8B710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861714" y="2943637"/>
            <a:ext cx="3080479" cy="3080479"/>
          </a:xfrm>
          <a:prstGeom prst="rect">
            <a:avLst/>
          </a:prstGeom>
          <a:effectLst>
            <a:outerShdw blurRad="50800" dist="38100" dir="2700000" algn="tl" rotWithShape="0">
              <a:prstClr val="black">
                <a:alpha val="40000"/>
              </a:prstClr>
            </a:outerShdw>
          </a:effectLst>
        </p:spPr>
      </p:pic>
      <p:sp>
        <p:nvSpPr>
          <p:cNvPr id="5" name="テキスト ボックス 4">
            <a:extLst>
              <a:ext uri="{FF2B5EF4-FFF2-40B4-BE49-F238E27FC236}">
                <a16:creationId xmlns:a16="http://schemas.microsoft.com/office/drawing/2014/main" id="{93B8D108-8DE0-E743-AE91-A8B8A8CDDFF4}"/>
              </a:ext>
            </a:extLst>
          </p:cNvPr>
          <p:cNvSpPr txBox="1"/>
          <p:nvPr/>
        </p:nvSpPr>
        <p:spPr>
          <a:xfrm>
            <a:off x="1428133" y="6103321"/>
            <a:ext cx="2723823" cy="369332"/>
          </a:xfrm>
          <a:prstGeom prst="rect">
            <a:avLst/>
          </a:prstGeom>
          <a:noFill/>
        </p:spPr>
        <p:txBody>
          <a:bodyPr wrap="none" rtlCol="0">
            <a:spAutoFit/>
          </a:bodyPr>
          <a:lstStyle/>
          <a:p>
            <a:pPr algn="ctr"/>
            <a:r>
              <a:rPr kumimoji="1" lang="ja-JP" altLang="en-US" b="1"/>
              <a:t>スライス断面（２平面）</a:t>
            </a:r>
          </a:p>
        </p:txBody>
      </p:sp>
      <p:sp>
        <p:nvSpPr>
          <p:cNvPr id="10" name="テキスト ボックス 9">
            <a:extLst>
              <a:ext uri="{FF2B5EF4-FFF2-40B4-BE49-F238E27FC236}">
                <a16:creationId xmlns:a16="http://schemas.microsoft.com/office/drawing/2014/main" id="{B6415601-6EDA-404D-833A-91A74EE168A4}"/>
              </a:ext>
            </a:extLst>
          </p:cNvPr>
          <p:cNvSpPr txBox="1"/>
          <p:nvPr/>
        </p:nvSpPr>
        <p:spPr>
          <a:xfrm>
            <a:off x="5080336" y="6102724"/>
            <a:ext cx="2031326" cy="369332"/>
          </a:xfrm>
          <a:prstGeom prst="rect">
            <a:avLst/>
          </a:prstGeom>
          <a:noFill/>
        </p:spPr>
        <p:txBody>
          <a:bodyPr wrap="none" rtlCol="0">
            <a:spAutoFit/>
          </a:bodyPr>
          <a:lstStyle/>
          <a:p>
            <a:pPr algn="ctr"/>
            <a:r>
              <a:rPr kumimoji="1" lang="ja-JP" altLang="en-US" b="1"/>
              <a:t>等値面（３閾値）</a:t>
            </a:r>
          </a:p>
        </p:txBody>
      </p:sp>
      <p:sp>
        <p:nvSpPr>
          <p:cNvPr id="11" name="テキスト ボックス 10">
            <a:extLst>
              <a:ext uri="{FF2B5EF4-FFF2-40B4-BE49-F238E27FC236}">
                <a16:creationId xmlns:a16="http://schemas.microsoft.com/office/drawing/2014/main" id="{7305F5AB-6908-5F43-85B6-28F89ED571CA}"/>
              </a:ext>
            </a:extLst>
          </p:cNvPr>
          <p:cNvSpPr txBox="1"/>
          <p:nvPr/>
        </p:nvSpPr>
        <p:spPr>
          <a:xfrm>
            <a:off x="7681774" y="6102724"/>
            <a:ext cx="3440365" cy="369332"/>
          </a:xfrm>
          <a:prstGeom prst="rect">
            <a:avLst/>
          </a:prstGeom>
          <a:noFill/>
        </p:spPr>
        <p:txBody>
          <a:bodyPr wrap="none" rtlCol="0">
            <a:spAutoFit/>
          </a:bodyPr>
          <a:lstStyle/>
          <a:p>
            <a:pPr algn="ctr"/>
            <a:r>
              <a:rPr kumimoji="1" lang="ja-JP" altLang="en-US" b="1"/>
              <a:t>ボリュームレンダリング</a:t>
            </a:r>
            <a:r>
              <a:rPr kumimoji="1" lang="ja-JP" altLang="en-US" baseline="30000"/>
              <a:t>（参考）</a:t>
            </a:r>
          </a:p>
        </p:txBody>
      </p:sp>
      <p:pic>
        <p:nvPicPr>
          <p:cNvPr id="6" name="Output__OrthoSlice_P_Single_Range-C_30fps" descr="Output__OrthoSlice_P_Single_Range-C_30fps">
            <a:hlinkClick r:id="" action="ppaction://media"/>
            <a:extLst>
              <a:ext uri="{FF2B5EF4-FFF2-40B4-BE49-F238E27FC236}">
                <a16:creationId xmlns:a16="http://schemas.microsoft.com/office/drawing/2014/main" id="{2A74D101-A336-C44E-B47A-BDDE4673D9A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249806" y="2943637"/>
            <a:ext cx="3080479" cy="3080479"/>
          </a:xfrm>
          <a:prstGeom prst="rect">
            <a:avLst/>
          </a:prstGeom>
          <a:effectLst>
            <a:outerShdw blurRad="50800" dist="38100" dir="2700000" algn="tl" rotWithShape="0">
              <a:prstClr val="black">
                <a:alpha val="40000"/>
              </a:prstClr>
            </a:outerShdw>
          </a:effectLst>
        </p:spPr>
      </p:pic>
      <p:pic>
        <p:nvPicPr>
          <p:cNvPr id="8" name="Output__Isosurface_P_Single_Range-C_30fps" descr="Output__Isosurface_P_Single_Range-C_30fps">
            <a:hlinkClick r:id="" action="ppaction://media"/>
            <a:extLst>
              <a:ext uri="{FF2B5EF4-FFF2-40B4-BE49-F238E27FC236}">
                <a16:creationId xmlns:a16="http://schemas.microsoft.com/office/drawing/2014/main" id="{9D1DC664-8D29-D545-B9F0-E31E4930501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555760" y="2943637"/>
            <a:ext cx="3080479" cy="30804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337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00" fill="hold"/>
                                        <p:tgtEl>
                                          <p:spTgt spid="6"/>
                                        </p:tgtEl>
                                      </p:cBhvr>
                                    </p:cmd>
                                  </p:childTnLst>
                                </p:cTn>
                              </p:par>
                              <p:par>
                                <p:cTn id="7" presetID="1" presetClass="mediacall" presetSubtype="0" fill="hold" nodeType="withEffect">
                                  <p:stCondLst>
                                    <p:cond delay="0"/>
                                  </p:stCondLst>
                                  <p:childTnLst>
                                    <p:cmd type="call" cmd="playFrom(0.0)">
                                      <p:cBhvr>
                                        <p:cTn id="8" dur="25000" fill="hold"/>
                                        <p:tgtEl>
                                          <p:spTgt spid="8"/>
                                        </p:tgtEl>
                                      </p:cBhvr>
                                    </p:cmd>
                                  </p:childTnLst>
                                </p:cTn>
                              </p:par>
                              <p:par>
                                <p:cTn id="9" presetID="1" presetClass="mediacall" presetSubtype="0" fill="hold" nodeType="withEffect">
                                  <p:stCondLst>
                                    <p:cond delay="0"/>
                                  </p:stCondLst>
                                  <p:childTnLst>
                                    <p:cmd type="call" cmd="playFrom(0.0)">
                                      <p:cBhvr>
                                        <p:cTn id="10" dur="2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fill="hold" display="0">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2C1F4-BDBA-D641-8247-4DFD2FCA6EFF}"/>
              </a:ext>
            </a:extLst>
          </p:cNvPr>
          <p:cNvSpPr>
            <a:spLocks noGrp="1"/>
          </p:cNvSpPr>
          <p:nvPr>
            <p:ph type="title"/>
          </p:nvPr>
        </p:nvSpPr>
        <p:spPr/>
        <p:txBody>
          <a:bodyPr/>
          <a:lstStyle/>
          <a:p>
            <a:r>
              <a:rPr lang="ja-JP" altLang="en-US"/>
              <a:t>参考）処理時間</a:t>
            </a:r>
            <a:endParaRPr kumimoji="1" lang="ja-JP" altLang="en-US"/>
          </a:p>
        </p:txBody>
      </p:sp>
      <p:sp>
        <p:nvSpPr>
          <p:cNvPr id="3" name="コンテンツ プレースホルダー 2">
            <a:extLst>
              <a:ext uri="{FF2B5EF4-FFF2-40B4-BE49-F238E27FC236}">
                <a16:creationId xmlns:a16="http://schemas.microsoft.com/office/drawing/2014/main" id="{451F85CD-18A9-D644-A367-E07E63056753}"/>
              </a:ext>
            </a:extLst>
          </p:cNvPr>
          <p:cNvSpPr>
            <a:spLocks noGrp="1"/>
          </p:cNvSpPr>
          <p:nvPr>
            <p:ph idx="1"/>
          </p:nvPr>
        </p:nvSpPr>
        <p:spPr/>
        <p:txBody>
          <a:bodyPr/>
          <a:lstStyle/>
          <a:p>
            <a:r>
              <a:rPr kumimoji="1" lang="ja-JP" altLang="en-US" sz="2400" b="1"/>
              <a:t>計測環境</a:t>
            </a:r>
            <a:endParaRPr kumimoji="1" lang="en-US" altLang="ja-JP" sz="2400" b="1" dirty="0"/>
          </a:p>
          <a:p>
            <a:pPr lvl="2">
              <a:buFont typeface="Wingdings" pitchFamily="2" charset="2"/>
              <a:buChar char="ü"/>
            </a:pPr>
            <a:r>
              <a:rPr lang="en-US" altLang="ja-JP" sz="1800" dirty="0"/>
              <a:t>CPU: Intel Xeon 6238R (2.20GHz, 28core) x 2, RAM: 32GBx12 (384GB)</a:t>
            </a:r>
          </a:p>
          <a:p>
            <a:r>
              <a:rPr kumimoji="1" lang="ja-JP" altLang="en-US" sz="2400" b="1"/>
              <a:t>結果</a:t>
            </a:r>
            <a:endParaRPr kumimoji="1" lang="en-US" altLang="ja-JP" sz="2400" b="1" dirty="0"/>
          </a:p>
          <a:p>
            <a:pPr lvl="2">
              <a:buFont typeface="Wingdings" pitchFamily="2" charset="2"/>
              <a:buChar char="ü"/>
            </a:pPr>
            <a:r>
              <a:rPr lang="ja-JP" altLang="en-US" sz="1800"/>
              <a:t>処理時間（秒）</a:t>
            </a:r>
            <a:endParaRPr kumimoji="1" lang="ja-JP" altLang="en-US"/>
          </a:p>
        </p:txBody>
      </p:sp>
      <p:graphicFrame>
        <p:nvGraphicFramePr>
          <p:cNvPr id="4" name="表 3">
            <a:extLst>
              <a:ext uri="{FF2B5EF4-FFF2-40B4-BE49-F238E27FC236}">
                <a16:creationId xmlns:a16="http://schemas.microsoft.com/office/drawing/2014/main" id="{71725FC6-514D-944B-9103-B479916100B9}"/>
              </a:ext>
            </a:extLst>
          </p:cNvPr>
          <p:cNvGraphicFramePr>
            <a:graphicFrameLocks noGrp="1"/>
          </p:cNvGraphicFramePr>
          <p:nvPr/>
        </p:nvGraphicFramePr>
        <p:xfrm>
          <a:off x="1063284" y="3478776"/>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3620311496"/>
                    </a:ext>
                  </a:extLst>
                </a:gridCol>
                <a:gridCol w="900051">
                  <a:extLst>
                    <a:ext uri="{9D8B030D-6E8A-4147-A177-3AD203B41FA5}">
                      <a16:colId xmlns:a16="http://schemas.microsoft.com/office/drawing/2014/main" val="822839793"/>
                    </a:ext>
                  </a:extLst>
                </a:gridCol>
                <a:gridCol w="900051">
                  <a:extLst>
                    <a:ext uri="{9D8B030D-6E8A-4147-A177-3AD203B41FA5}">
                      <a16:colId xmlns:a16="http://schemas.microsoft.com/office/drawing/2014/main" val="2569834472"/>
                    </a:ext>
                  </a:extLst>
                </a:gridCol>
                <a:gridCol w="900051">
                  <a:extLst>
                    <a:ext uri="{9D8B030D-6E8A-4147-A177-3AD203B41FA5}">
                      <a16:colId xmlns:a16="http://schemas.microsoft.com/office/drawing/2014/main" val="3739118898"/>
                    </a:ext>
                  </a:extLst>
                </a:gridCol>
                <a:gridCol w="900051">
                  <a:extLst>
                    <a:ext uri="{9D8B030D-6E8A-4147-A177-3AD203B41FA5}">
                      <a16:colId xmlns:a16="http://schemas.microsoft.com/office/drawing/2014/main" val="717874325"/>
                    </a:ext>
                  </a:extLst>
                </a:gridCol>
                <a:gridCol w="900051">
                  <a:extLst>
                    <a:ext uri="{9D8B030D-6E8A-4147-A177-3AD203B41FA5}">
                      <a16:colId xmlns:a16="http://schemas.microsoft.com/office/drawing/2014/main" val="1974105216"/>
                    </a:ext>
                  </a:extLst>
                </a:gridCol>
                <a:gridCol w="900051">
                  <a:extLst>
                    <a:ext uri="{9D8B030D-6E8A-4147-A177-3AD203B41FA5}">
                      <a16:colId xmlns:a16="http://schemas.microsoft.com/office/drawing/2014/main" val="4019020757"/>
                    </a:ext>
                  </a:extLst>
                </a:gridCol>
                <a:gridCol w="900051">
                  <a:extLst>
                    <a:ext uri="{9D8B030D-6E8A-4147-A177-3AD203B41FA5}">
                      <a16:colId xmlns:a16="http://schemas.microsoft.com/office/drawing/2014/main" val="4210694898"/>
                    </a:ext>
                  </a:extLst>
                </a:gridCol>
                <a:gridCol w="900051">
                  <a:extLst>
                    <a:ext uri="{9D8B030D-6E8A-4147-A177-3AD203B41FA5}">
                      <a16:colId xmlns:a16="http://schemas.microsoft.com/office/drawing/2014/main" val="4020324424"/>
                    </a:ext>
                  </a:extLst>
                </a:gridCol>
                <a:gridCol w="900051">
                  <a:extLst>
                    <a:ext uri="{9D8B030D-6E8A-4147-A177-3AD203B41FA5}">
                      <a16:colId xmlns:a16="http://schemas.microsoft.com/office/drawing/2014/main" val="3596386466"/>
                    </a:ext>
                  </a:extLst>
                </a:gridCol>
                <a:gridCol w="1071062">
                  <a:extLst>
                    <a:ext uri="{9D8B030D-6E8A-4147-A177-3AD203B41FA5}">
                      <a16:colId xmlns:a16="http://schemas.microsoft.com/office/drawing/2014/main" val="1696724585"/>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57790050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144265465"/>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0.035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0.342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0.191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0.085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0.752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1037368359"/>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0.201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0.493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0.332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0.079</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0.373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0.240</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0.870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4147215720"/>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0.620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0.883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0.746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0.755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2.748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5.553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8.039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7.053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11.670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52383549"/>
                  </a:ext>
                </a:extLst>
              </a:tr>
            </a:tbl>
          </a:graphicData>
        </a:graphic>
      </p:graphicFrame>
      <p:graphicFrame>
        <p:nvGraphicFramePr>
          <p:cNvPr id="6" name="表 5">
            <a:extLst>
              <a:ext uri="{FF2B5EF4-FFF2-40B4-BE49-F238E27FC236}">
                <a16:creationId xmlns:a16="http://schemas.microsoft.com/office/drawing/2014/main" id="{986308D1-3EE4-2443-9C00-8F4559A9EE03}"/>
              </a:ext>
            </a:extLst>
          </p:cNvPr>
          <p:cNvGraphicFramePr>
            <a:graphicFrameLocks noGrp="1"/>
          </p:cNvGraphicFramePr>
          <p:nvPr/>
        </p:nvGraphicFramePr>
        <p:xfrm>
          <a:off x="1063284" y="4827869"/>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1694008216"/>
                    </a:ext>
                  </a:extLst>
                </a:gridCol>
                <a:gridCol w="900051">
                  <a:extLst>
                    <a:ext uri="{9D8B030D-6E8A-4147-A177-3AD203B41FA5}">
                      <a16:colId xmlns:a16="http://schemas.microsoft.com/office/drawing/2014/main" val="3922115049"/>
                    </a:ext>
                  </a:extLst>
                </a:gridCol>
                <a:gridCol w="900051">
                  <a:extLst>
                    <a:ext uri="{9D8B030D-6E8A-4147-A177-3AD203B41FA5}">
                      <a16:colId xmlns:a16="http://schemas.microsoft.com/office/drawing/2014/main" val="2459428730"/>
                    </a:ext>
                  </a:extLst>
                </a:gridCol>
                <a:gridCol w="900051">
                  <a:extLst>
                    <a:ext uri="{9D8B030D-6E8A-4147-A177-3AD203B41FA5}">
                      <a16:colId xmlns:a16="http://schemas.microsoft.com/office/drawing/2014/main" val="1702365450"/>
                    </a:ext>
                  </a:extLst>
                </a:gridCol>
                <a:gridCol w="900051">
                  <a:extLst>
                    <a:ext uri="{9D8B030D-6E8A-4147-A177-3AD203B41FA5}">
                      <a16:colId xmlns:a16="http://schemas.microsoft.com/office/drawing/2014/main" val="176717388"/>
                    </a:ext>
                  </a:extLst>
                </a:gridCol>
                <a:gridCol w="900051">
                  <a:extLst>
                    <a:ext uri="{9D8B030D-6E8A-4147-A177-3AD203B41FA5}">
                      <a16:colId xmlns:a16="http://schemas.microsoft.com/office/drawing/2014/main" val="137165205"/>
                    </a:ext>
                  </a:extLst>
                </a:gridCol>
                <a:gridCol w="900051">
                  <a:extLst>
                    <a:ext uri="{9D8B030D-6E8A-4147-A177-3AD203B41FA5}">
                      <a16:colId xmlns:a16="http://schemas.microsoft.com/office/drawing/2014/main" val="3860818853"/>
                    </a:ext>
                  </a:extLst>
                </a:gridCol>
                <a:gridCol w="900051">
                  <a:extLst>
                    <a:ext uri="{9D8B030D-6E8A-4147-A177-3AD203B41FA5}">
                      <a16:colId xmlns:a16="http://schemas.microsoft.com/office/drawing/2014/main" val="2175712636"/>
                    </a:ext>
                  </a:extLst>
                </a:gridCol>
                <a:gridCol w="900051">
                  <a:extLst>
                    <a:ext uri="{9D8B030D-6E8A-4147-A177-3AD203B41FA5}">
                      <a16:colId xmlns:a16="http://schemas.microsoft.com/office/drawing/2014/main" val="3955079306"/>
                    </a:ext>
                  </a:extLst>
                </a:gridCol>
                <a:gridCol w="900051">
                  <a:extLst>
                    <a:ext uri="{9D8B030D-6E8A-4147-A177-3AD203B41FA5}">
                      <a16:colId xmlns:a16="http://schemas.microsoft.com/office/drawing/2014/main" val="478093902"/>
                    </a:ext>
                  </a:extLst>
                </a:gridCol>
                <a:gridCol w="1071062">
                  <a:extLst>
                    <a:ext uri="{9D8B030D-6E8A-4147-A177-3AD203B41FA5}">
                      <a16:colId xmlns:a16="http://schemas.microsoft.com/office/drawing/2014/main" val="2042798598"/>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48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09900021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Ave</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Min</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2001045957"/>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0.746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0.177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1.337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0.845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2.090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90436735"/>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0.049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0.925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0.311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1.500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0.891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2.431</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857052966"/>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0.891</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3.380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2.642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1.060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3.835</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1.923</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51.922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56.194</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54.145</a:t>
                      </a:r>
                    </a:p>
                  </a:txBody>
                  <a:tcPr marL="9525" marR="9525" marT="9525" marB="0" anchor="ctr">
                    <a:solidFill>
                      <a:schemeClr val="bg1">
                        <a:lumMod val="85000"/>
                      </a:schemeClr>
                    </a:solidFill>
                  </a:tcPr>
                </a:tc>
                <a:tc>
                  <a:txBody>
                    <a:bodyPr/>
                    <a:lstStyle/>
                    <a:p>
                      <a:pPr algn="r" fontAlgn="ctr"/>
                      <a:r>
                        <a:rPr lang="en-US" altLang="ja-JP" sz="1100" b="1" i="0" u="none" strike="noStrike" dirty="0">
                          <a:solidFill>
                            <a:srgbClr val="000000"/>
                          </a:solidFill>
                          <a:effectLst/>
                          <a:latin typeface="+mn-lt"/>
                          <a:ea typeface="游ゴシック" panose="020B0400000000000000" pitchFamily="34" charset="-128"/>
                        </a:rPr>
                        <a:t>63.409</a:t>
                      </a:r>
                    </a:p>
                  </a:txBody>
                  <a:tcPr marL="9525" marR="9525" marT="9525" marB="0" anchor="ctr">
                    <a:solidFill>
                      <a:schemeClr val="bg1">
                        <a:lumMod val="75000"/>
                      </a:schemeClr>
                    </a:solidFill>
                  </a:tcPr>
                </a:tc>
                <a:extLst>
                  <a:ext uri="{0D108BD9-81ED-4DB2-BD59-A6C34878D82A}">
                    <a16:rowId xmlns:a16="http://schemas.microsoft.com/office/drawing/2014/main" val="870032597"/>
                  </a:ext>
                </a:extLst>
              </a:tr>
            </a:tbl>
          </a:graphicData>
        </a:graphic>
      </p:graphicFrame>
    </p:spTree>
    <p:extLst>
      <p:ext uri="{BB962C8B-B14F-4D97-AF65-F5344CB8AC3E}">
        <p14:creationId xmlns:p14="http://schemas.microsoft.com/office/powerpoint/2010/main" val="174100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46F91F-2D3E-E642-AF6C-1EC0D607CA1D}"/>
              </a:ext>
            </a:extLst>
          </p:cNvPr>
          <p:cNvSpPr>
            <a:spLocks noGrp="1"/>
          </p:cNvSpPr>
          <p:nvPr>
            <p:ph type="title"/>
          </p:nvPr>
        </p:nvSpPr>
        <p:spPr/>
        <p:txBody>
          <a:bodyPr/>
          <a:lstStyle/>
          <a:p>
            <a:r>
              <a:rPr lang="ja-JP" altLang="en-US"/>
              <a:t>研究紹介（</a:t>
            </a:r>
            <a:r>
              <a:rPr lang="en-US" altLang="ja-JP" dirty="0"/>
              <a:t>1/4</a:t>
            </a:r>
            <a:r>
              <a:rPr lang="ja-JP" altLang="en-US"/>
              <a:t>）</a:t>
            </a:r>
            <a:endParaRPr kumimoji="1" lang="ja-JP" altLang="en-US"/>
          </a:p>
        </p:txBody>
      </p:sp>
      <p:sp>
        <p:nvSpPr>
          <p:cNvPr id="15" name="コンテンツ プレースホルダー 14">
            <a:extLst>
              <a:ext uri="{FF2B5EF4-FFF2-40B4-BE49-F238E27FC236}">
                <a16:creationId xmlns:a16="http://schemas.microsoft.com/office/drawing/2014/main" id="{7C02CBBF-3D8C-CF45-850E-8EC1DD8390BB}"/>
              </a:ext>
            </a:extLst>
          </p:cNvPr>
          <p:cNvSpPr>
            <a:spLocks noGrp="1"/>
          </p:cNvSpPr>
          <p:nvPr>
            <p:ph idx="1"/>
          </p:nvPr>
        </p:nvSpPr>
        <p:spPr/>
        <p:txBody>
          <a:bodyPr/>
          <a:lstStyle/>
          <a:p>
            <a:r>
              <a:rPr lang="ja-JP" altLang="en-US" b="1"/>
              <a:t>重要な変化を見逃さない可視化</a:t>
            </a:r>
            <a:endParaRPr lang="en-US" altLang="ja-JP" b="1" dirty="0"/>
          </a:p>
          <a:p>
            <a:pPr lvl="1"/>
            <a:r>
              <a:rPr lang="ja-JP" altLang="en-US"/>
              <a:t>複雑データ向けの高精細半透明レンダリング</a:t>
            </a:r>
          </a:p>
        </p:txBody>
      </p:sp>
      <p:sp>
        <p:nvSpPr>
          <p:cNvPr id="16" name="テキスト ボックス 15">
            <a:extLst>
              <a:ext uri="{FF2B5EF4-FFF2-40B4-BE49-F238E27FC236}">
                <a16:creationId xmlns:a16="http://schemas.microsoft.com/office/drawing/2014/main" id="{09530BEA-C888-AE43-957D-F369C0B72579}"/>
              </a:ext>
            </a:extLst>
          </p:cNvPr>
          <p:cNvSpPr txBox="1"/>
          <p:nvPr/>
        </p:nvSpPr>
        <p:spPr>
          <a:xfrm>
            <a:off x="5670663" y="6611779"/>
            <a:ext cx="6521337" cy="246221"/>
          </a:xfrm>
          <a:prstGeom prst="rect">
            <a:avLst/>
          </a:prstGeom>
          <a:noFill/>
        </p:spPr>
        <p:txBody>
          <a:bodyPr wrap="none" rtlCol="0">
            <a:spAutoFit/>
          </a:bodyPr>
          <a:lstStyle/>
          <a:p>
            <a:pPr algn="r"/>
            <a:r>
              <a:rPr lang="en" altLang="ja-JP" sz="1000" dirty="0"/>
              <a:t>Y. Fujita, et. al., Ambient Occlusion for Semi-transparent Streamlines with Stochastic Rendering Technique, ASV15, 2019.</a:t>
            </a:r>
            <a:endParaRPr kumimoji="1" lang="ja-JP" altLang="en-US" sz="1000"/>
          </a:p>
        </p:txBody>
      </p:sp>
      <p:pic>
        <p:nvPicPr>
          <p:cNvPr id="17" name="図 16" descr="図形&#10;&#10;低い精度で自動的に生成された説明">
            <a:extLst>
              <a:ext uri="{FF2B5EF4-FFF2-40B4-BE49-F238E27FC236}">
                <a16:creationId xmlns:a16="http://schemas.microsoft.com/office/drawing/2014/main" id="{5ACEAA41-421C-2A48-90AC-91D934C9403A}"/>
              </a:ext>
            </a:extLst>
          </p:cNvPr>
          <p:cNvPicPr>
            <a:picLocks noChangeAspect="1"/>
          </p:cNvPicPr>
          <p:nvPr/>
        </p:nvPicPr>
        <p:blipFill rotWithShape="1">
          <a:blip r:embed="rId2"/>
          <a:srcRect l="8477" t="11407" r="8009" b="8518"/>
          <a:stretch/>
        </p:blipFill>
        <p:spPr>
          <a:xfrm>
            <a:off x="392886" y="4744760"/>
            <a:ext cx="1519191" cy="1519191"/>
          </a:xfrm>
          <a:prstGeom prst="rect">
            <a:avLst/>
          </a:prstGeom>
          <a:ln>
            <a:noFill/>
          </a:ln>
        </p:spPr>
      </p:pic>
      <p:pic>
        <p:nvPicPr>
          <p:cNvPr id="18" name="図 17" descr="図形 が含まれている画像&#10;&#10;自動的に生成された説明">
            <a:extLst>
              <a:ext uri="{FF2B5EF4-FFF2-40B4-BE49-F238E27FC236}">
                <a16:creationId xmlns:a16="http://schemas.microsoft.com/office/drawing/2014/main" id="{5F4F9FD8-5D80-0D40-99CF-CAB325568ED9}"/>
              </a:ext>
            </a:extLst>
          </p:cNvPr>
          <p:cNvPicPr>
            <a:picLocks noChangeAspect="1"/>
          </p:cNvPicPr>
          <p:nvPr/>
        </p:nvPicPr>
        <p:blipFill rotWithShape="1">
          <a:blip r:embed="rId3"/>
          <a:srcRect l="8477" t="11407" r="8009" b="8518"/>
          <a:stretch/>
        </p:blipFill>
        <p:spPr>
          <a:xfrm>
            <a:off x="392886" y="2939316"/>
            <a:ext cx="1519191" cy="1519191"/>
          </a:xfrm>
          <a:prstGeom prst="rect">
            <a:avLst/>
          </a:prstGeom>
          <a:ln>
            <a:noFill/>
          </a:ln>
        </p:spPr>
      </p:pic>
      <p:pic>
        <p:nvPicPr>
          <p:cNvPr id="19" name="図 18" descr="グラフィカル ユーザー インターフェイス が含まれている画像&#10;&#10;自動的に生成された説明">
            <a:extLst>
              <a:ext uri="{FF2B5EF4-FFF2-40B4-BE49-F238E27FC236}">
                <a16:creationId xmlns:a16="http://schemas.microsoft.com/office/drawing/2014/main" id="{2F2E13A4-5AD8-4B44-B327-0B70CDC1E42E}"/>
              </a:ext>
            </a:extLst>
          </p:cNvPr>
          <p:cNvPicPr>
            <a:picLocks noChangeAspect="1"/>
          </p:cNvPicPr>
          <p:nvPr/>
        </p:nvPicPr>
        <p:blipFill rotWithShape="1">
          <a:blip r:embed="rId4"/>
          <a:srcRect l="8477" t="11407" r="8009" b="8518"/>
          <a:stretch/>
        </p:blipFill>
        <p:spPr>
          <a:xfrm>
            <a:off x="1926986" y="2939316"/>
            <a:ext cx="1519191" cy="1519191"/>
          </a:xfrm>
          <a:prstGeom prst="rect">
            <a:avLst/>
          </a:prstGeom>
          <a:ln>
            <a:noFill/>
          </a:ln>
        </p:spPr>
      </p:pic>
      <p:pic>
        <p:nvPicPr>
          <p:cNvPr id="20" name="図 19">
            <a:extLst>
              <a:ext uri="{FF2B5EF4-FFF2-40B4-BE49-F238E27FC236}">
                <a16:creationId xmlns:a16="http://schemas.microsoft.com/office/drawing/2014/main" id="{70898B10-86A1-C14B-AC49-F0AE2001A490}"/>
              </a:ext>
            </a:extLst>
          </p:cNvPr>
          <p:cNvPicPr>
            <a:picLocks noChangeAspect="1"/>
          </p:cNvPicPr>
          <p:nvPr/>
        </p:nvPicPr>
        <p:blipFill rotWithShape="1">
          <a:blip r:embed="rId5"/>
          <a:srcRect l="8477" t="11407" r="8009" b="8518"/>
          <a:stretch/>
        </p:blipFill>
        <p:spPr>
          <a:xfrm>
            <a:off x="1921831" y="4744760"/>
            <a:ext cx="1519191" cy="1519191"/>
          </a:xfrm>
          <a:prstGeom prst="rect">
            <a:avLst/>
          </a:prstGeom>
          <a:ln>
            <a:noFill/>
          </a:ln>
        </p:spPr>
      </p:pic>
      <p:pic>
        <p:nvPicPr>
          <p:cNvPr id="21" name="図 20" descr="背景パターン が含まれている画像&#10;&#10;自動的に生成された説明">
            <a:extLst>
              <a:ext uri="{FF2B5EF4-FFF2-40B4-BE49-F238E27FC236}">
                <a16:creationId xmlns:a16="http://schemas.microsoft.com/office/drawing/2014/main" id="{3C8F686D-C356-E446-92A6-ECE5648ABF07}"/>
              </a:ext>
            </a:extLst>
          </p:cNvPr>
          <p:cNvPicPr>
            <a:picLocks noChangeAspect="1"/>
          </p:cNvPicPr>
          <p:nvPr/>
        </p:nvPicPr>
        <p:blipFill rotWithShape="1">
          <a:blip r:embed="rId6"/>
          <a:srcRect l="8477" t="11407" r="8009" b="8518"/>
          <a:stretch/>
        </p:blipFill>
        <p:spPr>
          <a:xfrm>
            <a:off x="3455684" y="4744760"/>
            <a:ext cx="1519191" cy="1519191"/>
          </a:xfrm>
          <a:prstGeom prst="rect">
            <a:avLst/>
          </a:prstGeom>
          <a:ln>
            <a:noFill/>
          </a:ln>
        </p:spPr>
      </p:pic>
      <p:pic>
        <p:nvPicPr>
          <p:cNvPr id="22" name="図 21" descr="背景パターン が含まれている画像&#10;&#10;自動的に生成された説明">
            <a:extLst>
              <a:ext uri="{FF2B5EF4-FFF2-40B4-BE49-F238E27FC236}">
                <a16:creationId xmlns:a16="http://schemas.microsoft.com/office/drawing/2014/main" id="{6F69B573-3A2B-9C44-9419-B620A4F57E8F}"/>
              </a:ext>
            </a:extLst>
          </p:cNvPr>
          <p:cNvPicPr>
            <a:picLocks noChangeAspect="1"/>
          </p:cNvPicPr>
          <p:nvPr/>
        </p:nvPicPr>
        <p:blipFill rotWithShape="1">
          <a:blip r:embed="rId7"/>
          <a:srcRect l="8477" t="11407" r="8009" b="8518"/>
          <a:stretch/>
        </p:blipFill>
        <p:spPr>
          <a:xfrm>
            <a:off x="3455685" y="2939316"/>
            <a:ext cx="1519191" cy="1519191"/>
          </a:xfrm>
          <a:prstGeom prst="rect">
            <a:avLst/>
          </a:prstGeom>
          <a:ln>
            <a:noFill/>
          </a:ln>
        </p:spPr>
      </p:pic>
      <p:pic>
        <p:nvPicPr>
          <p:cNvPr id="23" name="図 22">
            <a:extLst>
              <a:ext uri="{FF2B5EF4-FFF2-40B4-BE49-F238E27FC236}">
                <a16:creationId xmlns:a16="http://schemas.microsoft.com/office/drawing/2014/main" id="{D4C9688C-AF00-9044-B117-6E3EAE026AFA}"/>
              </a:ext>
            </a:extLst>
          </p:cNvPr>
          <p:cNvPicPr>
            <a:picLocks noChangeAspect="1"/>
          </p:cNvPicPr>
          <p:nvPr/>
        </p:nvPicPr>
        <p:blipFill rotWithShape="1">
          <a:blip r:embed="rId8"/>
          <a:srcRect l="16079" t="16163" r="15825" b="17378"/>
          <a:stretch/>
        </p:blipFill>
        <p:spPr>
          <a:xfrm>
            <a:off x="5448434" y="2979210"/>
            <a:ext cx="1395857" cy="1359615"/>
          </a:xfrm>
          <a:prstGeom prst="rect">
            <a:avLst/>
          </a:prstGeom>
          <a:ln>
            <a:noFill/>
          </a:ln>
        </p:spPr>
      </p:pic>
      <p:pic>
        <p:nvPicPr>
          <p:cNvPr id="24" name="図 23">
            <a:extLst>
              <a:ext uri="{FF2B5EF4-FFF2-40B4-BE49-F238E27FC236}">
                <a16:creationId xmlns:a16="http://schemas.microsoft.com/office/drawing/2014/main" id="{C60565BB-2914-CC4A-9F99-6AD1AE81D2F6}"/>
              </a:ext>
            </a:extLst>
          </p:cNvPr>
          <p:cNvPicPr>
            <a:picLocks noChangeAspect="1"/>
          </p:cNvPicPr>
          <p:nvPr/>
        </p:nvPicPr>
        <p:blipFill rotWithShape="1">
          <a:blip r:embed="rId9"/>
          <a:srcRect l="16079" t="16163" r="15825" b="17378"/>
          <a:stretch/>
        </p:blipFill>
        <p:spPr>
          <a:xfrm>
            <a:off x="5448434" y="4847365"/>
            <a:ext cx="1395858" cy="1359614"/>
          </a:xfrm>
          <a:prstGeom prst="rect">
            <a:avLst/>
          </a:prstGeom>
          <a:ln>
            <a:noFill/>
          </a:ln>
        </p:spPr>
      </p:pic>
      <p:pic>
        <p:nvPicPr>
          <p:cNvPr id="25" name="図 24">
            <a:extLst>
              <a:ext uri="{FF2B5EF4-FFF2-40B4-BE49-F238E27FC236}">
                <a16:creationId xmlns:a16="http://schemas.microsoft.com/office/drawing/2014/main" id="{F8864727-CA36-4C46-89CB-4B4B24A04ADE}"/>
              </a:ext>
            </a:extLst>
          </p:cNvPr>
          <p:cNvPicPr>
            <a:picLocks noChangeAspect="1"/>
          </p:cNvPicPr>
          <p:nvPr/>
        </p:nvPicPr>
        <p:blipFill rotWithShape="1">
          <a:blip r:embed="rId10"/>
          <a:srcRect l="17451" t="17536" r="16578" b="18552"/>
          <a:stretch/>
        </p:blipFill>
        <p:spPr>
          <a:xfrm>
            <a:off x="7137640" y="4840637"/>
            <a:ext cx="1341936" cy="1373071"/>
          </a:xfrm>
          <a:prstGeom prst="rect">
            <a:avLst/>
          </a:prstGeom>
          <a:ln>
            <a:noFill/>
          </a:ln>
        </p:spPr>
      </p:pic>
      <p:pic>
        <p:nvPicPr>
          <p:cNvPr id="26" name="図 25">
            <a:extLst>
              <a:ext uri="{FF2B5EF4-FFF2-40B4-BE49-F238E27FC236}">
                <a16:creationId xmlns:a16="http://schemas.microsoft.com/office/drawing/2014/main" id="{B1AACDC1-847E-3447-B89D-A63BC45A4AFE}"/>
              </a:ext>
            </a:extLst>
          </p:cNvPr>
          <p:cNvPicPr>
            <a:picLocks noChangeAspect="1"/>
          </p:cNvPicPr>
          <p:nvPr/>
        </p:nvPicPr>
        <p:blipFill rotWithShape="1">
          <a:blip r:embed="rId11"/>
          <a:srcRect l="17452" t="17536" r="16578" b="18552"/>
          <a:stretch/>
        </p:blipFill>
        <p:spPr>
          <a:xfrm>
            <a:off x="7137639" y="2972481"/>
            <a:ext cx="1341937" cy="1373073"/>
          </a:xfrm>
          <a:prstGeom prst="rect">
            <a:avLst/>
          </a:prstGeom>
          <a:ln>
            <a:noFill/>
          </a:ln>
        </p:spPr>
      </p:pic>
      <p:pic>
        <p:nvPicPr>
          <p:cNvPr id="27" name="図 26">
            <a:extLst>
              <a:ext uri="{FF2B5EF4-FFF2-40B4-BE49-F238E27FC236}">
                <a16:creationId xmlns:a16="http://schemas.microsoft.com/office/drawing/2014/main" id="{FA22B197-AF52-AA4E-899A-E14CD242C322}"/>
              </a:ext>
            </a:extLst>
          </p:cNvPr>
          <p:cNvPicPr>
            <a:picLocks noChangeAspect="1"/>
          </p:cNvPicPr>
          <p:nvPr/>
        </p:nvPicPr>
        <p:blipFill rotWithShape="1">
          <a:blip r:embed="rId12"/>
          <a:srcRect l="17019" t="16199" r="16411" b="18216"/>
          <a:stretch/>
        </p:blipFill>
        <p:spPr>
          <a:xfrm>
            <a:off x="8735216" y="4840906"/>
            <a:ext cx="1395858" cy="1372532"/>
          </a:xfrm>
          <a:prstGeom prst="rect">
            <a:avLst/>
          </a:prstGeom>
          <a:ln>
            <a:noFill/>
          </a:ln>
        </p:spPr>
      </p:pic>
      <p:pic>
        <p:nvPicPr>
          <p:cNvPr id="28" name="図 27">
            <a:extLst>
              <a:ext uri="{FF2B5EF4-FFF2-40B4-BE49-F238E27FC236}">
                <a16:creationId xmlns:a16="http://schemas.microsoft.com/office/drawing/2014/main" id="{2298EBBD-51FF-2849-B35C-E799953FAC75}"/>
              </a:ext>
            </a:extLst>
          </p:cNvPr>
          <p:cNvPicPr>
            <a:picLocks noChangeAspect="1"/>
          </p:cNvPicPr>
          <p:nvPr/>
        </p:nvPicPr>
        <p:blipFill rotWithShape="1">
          <a:blip r:embed="rId13"/>
          <a:srcRect l="17629" t="16060" r="16410" b="18355"/>
          <a:stretch/>
        </p:blipFill>
        <p:spPr>
          <a:xfrm>
            <a:off x="8717850" y="2972751"/>
            <a:ext cx="1383091" cy="1372532"/>
          </a:xfrm>
          <a:prstGeom prst="rect">
            <a:avLst/>
          </a:prstGeom>
          <a:ln>
            <a:noFill/>
          </a:ln>
        </p:spPr>
      </p:pic>
      <p:pic>
        <p:nvPicPr>
          <p:cNvPr id="29" name="図 28">
            <a:extLst>
              <a:ext uri="{FF2B5EF4-FFF2-40B4-BE49-F238E27FC236}">
                <a16:creationId xmlns:a16="http://schemas.microsoft.com/office/drawing/2014/main" id="{BE558283-6670-6D4B-B2BA-AD5C1CAB3B2D}"/>
              </a:ext>
            </a:extLst>
          </p:cNvPr>
          <p:cNvPicPr>
            <a:picLocks noChangeAspect="1"/>
          </p:cNvPicPr>
          <p:nvPr/>
        </p:nvPicPr>
        <p:blipFill rotWithShape="1">
          <a:blip r:embed="rId14"/>
          <a:srcRect l="17629" t="15921" r="16410" b="18494"/>
          <a:stretch/>
        </p:blipFill>
        <p:spPr>
          <a:xfrm>
            <a:off x="10231253" y="4840907"/>
            <a:ext cx="1383090" cy="1372531"/>
          </a:xfrm>
          <a:prstGeom prst="rect">
            <a:avLst/>
          </a:prstGeom>
          <a:ln>
            <a:noFill/>
          </a:ln>
        </p:spPr>
      </p:pic>
      <p:pic>
        <p:nvPicPr>
          <p:cNvPr id="30" name="図 29">
            <a:extLst>
              <a:ext uri="{FF2B5EF4-FFF2-40B4-BE49-F238E27FC236}">
                <a16:creationId xmlns:a16="http://schemas.microsoft.com/office/drawing/2014/main" id="{77FEA9F1-AFF9-114C-AF88-2E0C8AA837D9}"/>
              </a:ext>
            </a:extLst>
          </p:cNvPr>
          <p:cNvPicPr>
            <a:picLocks noChangeAspect="1"/>
          </p:cNvPicPr>
          <p:nvPr/>
        </p:nvPicPr>
        <p:blipFill rotWithShape="1">
          <a:blip r:embed="rId15"/>
          <a:srcRect l="17020" t="16199" r="16410" b="18216"/>
          <a:stretch/>
        </p:blipFill>
        <p:spPr>
          <a:xfrm>
            <a:off x="10219677" y="2972752"/>
            <a:ext cx="1395856" cy="1372531"/>
          </a:xfrm>
          <a:prstGeom prst="rect">
            <a:avLst/>
          </a:prstGeom>
          <a:ln>
            <a:noFill/>
          </a:ln>
        </p:spPr>
      </p:pic>
      <p:sp>
        <p:nvSpPr>
          <p:cNvPr id="31" name="テキスト ボックス 30">
            <a:extLst>
              <a:ext uri="{FF2B5EF4-FFF2-40B4-BE49-F238E27FC236}">
                <a16:creationId xmlns:a16="http://schemas.microsoft.com/office/drawing/2014/main" id="{26CD8210-0D98-8040-AE2D-67A2BD675C30}"/>
              </a:ext>
            </a:extLst>
          </p:cNvPr>
          <p:cNvSpPr txBox="1"/>
          <p:nvPr/>
        </p:nvSpPr>
        <p:spPr>
          <a:xfrm>
            <a:off x="616240" y="4489436"/>
            <a:ext cx="1082348" cy="307777"/>
          </a:xfrm>
          <a:prstGeom prst="rect">
            <a:avLst/>
          </a:prstGeom>
          <a:noFill/>
        </p:spPr>
        <p:txBody>
          <a:bodyPr wrap="none" rtlCol="0">
            <a:spAutoFit/>
          </a:bodyPr>
          <a:lstStyle/>
          <a:p>
            <a:pPr algn="ctr"/>
            <a:r>
              <a:rPr kumimoji="1" lang="ja-JP" altLang="en-US" sz="1400"/>
              <a:t>環境光遮蔽</a:t>
            </a:r>
          </a:p>
        </p:txBody>
      </p:sp>
      <p:sp>
        <p:nvSpPr>
          <p:cNvPr id="32" name="テキスト ボックス 31">
            <a:extLst>
              <a:ext uri="{FF2B5EF4-FFF2-40B4-BE49-F238E27FC236}">
                <a16:creationId xmlns:a16="http://schemas.microsoft.com/office/drawing/2014/main" id="{5A3E7490-D7DD-594A-A82C-3BDBA7BEA5E9}"/>
              </a:ext>
            </a:extLst>
          </p:cNvPr>
          <p:cNvSpPr txBox="1"/>
          <p:nvPr/>
        </p:nvSpPr>
        <p:spPr>
          <a:xfrm>
            <a:off x="2230022" y="4489437"/>
            <a:ext cx="902811" cy="307777"/>
          </a:xfrm>
          <a:prstGeom prst="rect">
            <a:avLst/>
          </a:prstGeom>
          <a:noFill/>
        </p:spPr>
        <p:txBody>
          <a:bodyPr wrap="none" rtlCol="0">
            <a:spAutoFit/>
          </a:bodyPr>
          <a:lstStyle/>
          <a:p>
            <a:pPr algn="ctr"/>
            <a:r>
              <a:rPr kumimoji="1" lang="ja-JP" altLang="en-US" sz="1400"/>
              <a:t>半透明化</a:t>
            </a:r>
          </a:p>
        </p:txBody>
      </p:sp>
      <p:sp>
        <p:nvSpPr>
          <p:cNvPr id="33" name="テキスト ボックス 32">
            <a:extLst>
              <a:ext uri="{FF2B5EF4-FFF2-40B4-BE49-F238E27FC236}">
                <a16:creationId xmlns:a16="http://schemas.microsoft.com/office/drawing/2014/main" id="{208D471B-9B5F-044F-A915-B37A72F827C6}"/>
              </a:ext>
            </a:extLst>
          </p:cNvPr>
          <p:cNvSpPr txBox="1"/>
          <p:nvPr/>
        </p:nvSpPr>
        <p:spPr>
          <a:xfrm>
            <a:off x="3584337" y="4489437"/>
            <a:ext cx="1261884" cy="307777"/>
          </a:xfrm>
          <a:prstGeom prst="rect">
            <a:avLst/>
          </a:prstGeom>
          <a:noFill/>
        </p:spPr>
        <p:txBody>
          <a:bodyPr wrap="none" rtlCol="0">
            <a:spAutoFit/>
          </a:bodyPr>
          <a:lstStyle/>
          <a:p>
            <a:pPr algn="ctr"/>
            <a:r>
              <a:rPr kumimoji="1" lang="ja-JP" altLang="en-US" sz="1400"/>
              <a:t>不透明度調整</a:t>
            </a:r>
          </a:p>
        </p:txBody>
      </p:sp>
      <p:sp>
        <p:nvSpPr>
          <p:cNvPr id="34" name="テキスト ボックス 33">
            <a:extLst>
              <a:ext uri="{FF2B5EF4-FFF2-40B4-BE49-F238E27FC236}">
                <a16:creationId xmlns:a16="http://schemas.microsoft.com/office/drawing/2014/main" id="{82B8B1DA-C56D-FD4B-B641-5727DEFF3880}"/>
              </a:ext>
            </a:extLst>
          </p:cNvPr>
          <p:cNvSpPr txBox="1"/>
          <p:nvPr/>
        </p:nvSpPr>
        <p:spPr>
          <a:xfrm>
            <a:off x="5425655" y="4489437"/>
            <a:ext cx="1441420" cy="307777"/>
          </a:xfrm>
          <a:prstGeom prst="rect">
            <a:avLst/>
          </a:prstGeom>
          <a:noFill/>
        </p:spPr>
        <p:txBody>
          <a:bodyPr wrap="none" rtlCol="0">
            <a:spAutoFit/>
          </a:bodyPr>
          <a:lstStyle/>
          <a:p>
            <a:pPr algn="ctr"/>
            <a:r>
              <a:rPr kumimoji="1" lang="ja-JP" altLang="en-US" sz="1400"/>
              <a:t>半透明ポリゴン</a:t>
            </a:r>
          </a:p>
        </p:txBody>
      </p:sp>
      <p:sp>
        <p:nvSpPr>
          <p:cNvPr id="35" name="テキスト ボックス 34">
            <a:extLst>
              <a:ext uri="{FF2B5EF4-FFF2-40B4-BE49-F238E27FC236}">
                <a16:creationId xmlns:a16="http://schemas.microsoft.com/office/drawing/2014/main" id="{C208C985-61B2-D648-942B-7B46C967D46E}"/>
              </a:ext>
            </a:extLst>
          </p:cNvPr>
          <p:cNvSpPr txBox="1"/>
          <p:nvPr/>
        </p:nvSpPr>
        <p:spPr>
          <a:xfrm>
            <a:off x="6982901" y="4489437"/>
            <a:ext cx="1651414" cy="307777"/>
          </a:xfrm>
          <a:prstGeom prst="rect">
            <a:avLst/>
          </a:prstGeom>
          <a:noFill/>
        </p:spPr>
        <p:txBody>
          <a:bodyPr wrap="none" rtlCol="0">
            <a:spAutoFit/>
          </a:bodyPr>
          <a:lstStyle/>
          <a:p>
            <a:pPr algn="ctr"/>
            <a:r>
              <a:rPr kumimoji="1" lang="ja-JP" altLang="en-US" sz="1400"/>
              <a:t>半透明ポリゴン</a:t>
            </a:r>
            <a:r>
              <a:rPr kumimoji="1" lang="en-US" altLang="ja-JP" sz="1400" dirty="0"/>
              <a:t> x2</a:t>
            </a:r>
            <a:endParaRPr kumimoji="1" lang="ja-JP" altLang="en-US" sz="1400"/>
          </a:p>
        </p:txBody>
      </p:sp>
      <p:sp>
        <p:nvSpPr>
          <p:cNvPr id="36" name="テキスト ボックス 35">
            <a:extLst>
              <a:ext uri="{FF2B5EF4-FFF2-40B4-BE49-F238E27FC236}">
                <a16:creationId xmlns:a16="http://schemas.microsoft.com/office/drawing/2014/main" id="{97E35A3C-BF12-4047-9017-D7136FD9265B}"/>
              </a:ext>
            </a:extLst>
          </p:cNvPr>
          <p:cNvSpPr txBox="1"/>
          <p:nvPr/>
        </p:nvSpPr>
        <p:spPr>
          <a:xfrm>
            <a:off x="8960357" y="4489437"/>
            <a:ext cx="2518639" cy="307777"/>
          </a:xfrm>
          <a:prstGeom prst="rect">
            <a:avLst/>
          </a:prstGeom>
          <a:noFill/>
        </p:spPr>
        <p:txBody>
          <a:bodyPr wrap="none" rtlCol="0">
            <a:spAutoFit/>
          </a:bodyPr>
          <a:lstStyle/>
          <a:p>
            <a:pPr algn="ctr"/>
            <a:r>
              <a:rPr kumimoji="1" lang="ja-JP" altLang="en-US" sz="1400"/>
              <a:t>半透明ポリ</a:t>
            </a:r>
            <a:r>
              <a:rPr kumimoji="1" lang="en-US" altLang="ja-JP" sz="1400" dirty="0"/>
              <a:t>+</a:t>
            </a:r>
            <a:r>
              <a:rPr kumimoji="1" lang="ja-JP" altLang="en-US" sz="1400"/>
              <a:t>流線</a:t>
            </a:r>
            <a:r>
              <a:rPr kumimoji="1" lang="en-US" altLang="ja-JP" sz="1400" dirty="0"/>
              <a:t>+</a:t>
            </a:r>
            <a:r>
              <a:rPr kumimoji="1" lang="ja-JP" altLang="en-US" sz="1400"/>
              <a:t>ボリューム</a:t>
            </a:r>
          </a:p>
        </p:txBody>
      </p:sp>
      <p:sp>
        <p:nvSpPr>
          <p:cNvPr id="39" name="テキスト ボックス 38">
            <a:extLst>
              <a:ext uri="{FF2B5EF4-FFF2-40B4-BE49-F238E27FC236}">
                <a16:creationId xmlns:a16="http://schemas.microsoft.com/office/drawing/2014/main" id="{C56694D2-65CA-BC42-88FF-9EBF05616491}"/>
              </a:ext>
            </a:extLst>
          </p:cNvPr>
          <p:cNvSpPr txBox="1"/>
          <p:nvPr/>
        </p:nvSpPr>
        <p:spPr>
          <a:xfrm>
            <a:off x="9929266" y="2748612"/>
            <a:ext cx="1685077" cy="230832"/>
          </a:xfrm>
          <a:prstGeom prst="rect">
            <a:avLst/>
          </a:prstGeom>
          <a:noFill/>
        </p:spPr>
        <p:txBody>
          <a:bodyPr wrap="none" rtlCol="0">
            <a:spAutoFit/>
          </a:bodyPr>
          <a:lstStyle/>
          <a:p>
            <a:pPr algn="r"/>
            <a:r>
              <a:rPr kumimoji="1" lang="ja-JP" altLang="en-US" sz="900"/>
              <a:t>データ提供：神戸大陰山教授</a:t>
            </a:r>
          </a:p>
        </p:txBody>
      </p:sp>
    </p:spTree>
    <p:extLst>
      <p:ext uri="{BB962C8B-B14F-4D97-AF65-F5344CB8AC3E}">
        <p14:creationId xmlns:p14="http://schemas.microsoft.com/office/powerpoint/2010/main" val="77131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par>
                                <p:cTn id="13" presetID="9"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dissolve">
                                      <p:cBhvr>
                                        <p:cTn id="46" dur="500"/>
                                        <p:tgtEl>
                                          <p:spTgt spid="23"/>
                                        </p:tgtEl>
                                      </p:cBhvr>
                                    </p:animEffect>
                                  </p:childTnLst>
                                </p:cTn>
                              </p:par>
                              <p:par>
                                <p:cTn id="47" presetID="9"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dissolve">
                                      <p:cBhvr>
                                        <p:cTn id="49" dur="500"/>
                                        <p:tgtEl>
                                          <p:spTgt spid="26"/>
                                        </p:tgtEl>
                                      </p:cBhvr>
                                    </p:animEffect>
                                  </p:childTnLst>
                                </p:cTn>
                              </p:par>
                              <p:par>
                                <p:cTn id="50" presetID="9"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dissolve">
                                      <p:cBhvr>
                                        <p:cTn id="52" dur="500"/>
                                        <p:tgtEl>
                                          <p:spTgt spid="28"/>
                                        </p:tgtEl>
                                      </p:cBhvr>
                                    </p:animEffect>
                                  </p:childTnLst>
                                </p:cTn>
                              </p:par>
                              <p:par>
                                <p:cTn id="53" presetID="9"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ssolve">
                                      <p:cBhvr>
                                        <p:cTn id="55" dur="500"/>
                                        <p:tgtEl>
                                          <p:spTgt spid="3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dissolve">
                                      <p:cBhvr>
                                        <p:cTn id="58" dur="500"/>
                                        <p:tgtEl>
                                          <p:spTgt spid="3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dissolve">
                                      <p:cBhvr>
                                        <p:cTn id="61" dur="500"/>
                                        <p:tgtEl>
                                          <p:spTgt spid="3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dissolve">
                                      <p:cBhvr>
                                        <p:cTn id="64" dur="500"/>
                                        <p:tgtEl>
                                          <p:spTgt spid="3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par>
                                <p:cTn id="73" presetID="9"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dissolve">
                                      <p:cBhvr>
                                        <p:cTn id="75" dur="500"/>
                                        <p:tgtEl>
                                          <p:spTgt spid="25"/>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dissolve">
                                      <p:cBhvr>
                                        <p:cTn id="8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2C1F4-BDBA-D641-8247-4DFD2FCA6EFF}"/>
              </a:ext>
            </a:extLst>
          </p:cNvPr>
          <p:cNvSpPr>
            <a:spLocks noGrp="1"/>
          </p:cNvSpPr>
          <p:nvPr>
            <p:ph type="title"/>
          </p:nvPr>
        </p:nvSpPr>
        <p:spPr/>
        <p:txBody>
          <a:bodyPr/>
          <a:lstStyle/>
          <a:p>
            <a:r>
              <a:rPr lang="ja-JP" altLang="en-US"/>
              <a:t>参考）処理時間</a:t>
            </a:r>
            <a:endParaRPr kumimoji="1" lang="ja-JP" altLang="en-US"/>
          </a:p>
        </p:txBody>
      </p:sp>
      <p:sp>
        <p:nvSpPr>
          <p:cNvPr id="3" name="コンテンツ プレースホルダー 2">
            <a:extLst>
              <a:ext uri="{FF2B5EF4-FFF2-40B4-BE49-F238E27FC236}">
                <a16:creationId xmlns:a16="http://schemas.microsoft.com/office/drawing/2014/main" id="{451F85CD-18A9-D644-A367-E07E63056753}"/>
              </a:ext>
            </a:extLst>
          </p:cNvPr>
          <p:cNvSpPr>
            <a:spLocks noGrp="1"/>
          </p:cNvSpPr>
          <p:nvPr>
            <p:ph idx="1"/>
          </p:nvPr>
        </p:nvSpPr>
        <p:spPr/>
        <p:txBody>
          <a:bodyPr/>
          <a:lstStyle/>
          <a:p>
            <a:r>
              <a:rPr kumimoji="1" lang="ja-JP" altLang="en-US" sz="2400" b="1"/>
              <a:t>計測環境</a:t>
            </a:r>
            <a:endParaRPr kumimoji="1" lang="en-US" altLang="ja-JP" sz="2400" b="1" dirty="0"/>
          </a:p>
          <a:p>
            <a:pPr lvl="2">
              <a:buFont typeface="Wingdings" pitchFamily="2" charset="2"/>
              <a:buChar char="ü"/>
            </a:pPr>
            <a:r>
              <a:rPr lang="ja-JP" altLang="en-US" sz="1800"/>
              <a:t>富岳（並列：</a:t>
            </a:r>
            <a:r>
              <a:rPr lang="en-US" altLang="ja-JP" sz="1800" dirty="0"/>
              <a:t>8, </a:t>
            </a:r>
            <a:r>
              <a:rPr lang="en-US" altLang="ja-JP" sz="1800" b="1" dirty="0"/>
              <a:t>12</a:t>
            </a:r>
            <a:r>
              <a:rPr lang="en-US" altLang="ja-JP" sz="1800" dirty="0"/>
              <a:t>, 48, 4096</a:t>
            </a:r>
            <a:r>
              <a:rPr lang="ja-JP" altLang="en-US" sz="1800"/>
              <a:t>）</a:t>
            </a:r>
            <a:endParaRPr lang="en-US" altLang="ja-JP" sz="1800" dirty="0"/>
          </a:p>
        </p:txBody>
      </p:sp>
      <p:graphicFrame>
        <p:nvGraphicFramePr>
          <p:cNvPr id="5" name="表 4">
            <a:extLst>
              <a:ext uri="{FF2B5EF4-FFF2-40B4-BE49-F238E27FC236}">
                <a16:creationId xmlns:a16="http://schemas.microsoft.com/office/drawing/2014/main" id="{01FEE7B8-A02C-C74B-8694-E6A74B2F77CD}"/>
              </a:ext>
            </a:extLst>
          </p:cNvPr>
          <p:cNvGraphicFramePr>
            <a:graphicFrameLocks noGrp="1"/>
          </p:cNvGraphicFramePr>
          <p:nvPr/>
        </p:nvGraphicFramePr>
        <p:xfrm>
          <a:off x="1063284" y="2680442"/>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3094706109"/>
                    </a:ext>
                  </a:extLst>
                </a:gridCol>
                <a:gridCol w="900051">
                  <a:extLst>
                    <a:ext uri="{9D8B030D-6E8A-4147-A177-3AD203B41FA5}">
                      <a16:colId xmlns:a16="http://schemas.microsoft.com/office/drawing/2014/main" val="2099724184"/>
                    </a:ext>
                  </a:extLst>
                </a:gridCol>
                <a:gridCol w="900051">
                  <a:extLst>
                    <a:ext uri="{9D8B030D-6E8A-4147-A177-3AD203B41FA5}">
                      <a16:colId xmlns:a16="http://schemas.microsoft.com/office/drawing/2014/main" val="3036839234"/>
                    </a:ext>
                  </a:extLst>
                </a:gridCol>
                <a:gridCol w="900051">
                  <a:extLst>
                    <a:ext uri="{9D8B030D-6E8A-4147-A177-3AD203B41FA5}">
                      <a16:colId xmlns:a16="http://schemas.microsoft.com/office/drawing/2014/main" val="1143809541"/>
                    </a:ext>
                  </a:extLst>
                </a:gridCol>
                <a:gridCol w="900051">
                  <a:extLst>
                    <a:ext uri="{9D8B030D-6E8A-4147-A177-3AD203B41FA5}">
                      <a16:colId xmlns:a16="http://schemas.microsoft.com/office/drawing/2014/main" val="178174730"/>
                    </a:ext>
                  </a:extLst>
                </a:gridCol>
                <a:gridCol w="900051">
                  <a:extLst>
                    <a:ext uri="{9D8B030D-6E8A-4147-A177-3AD203B41FA5}">
                      <a16:colId xmlns:a16="http://schemas.microsoft.com/office/drawing/2014/main" val="553419845"/>
                    </a:ext>
                  </a:extLst>
                </a:gridCol>
                <a:gridCol w="900051">
                  <a:extLst>
                    <a:ext uri="{9D8B030D-6E8A-4147-A177-3AD203B41FA5}">
                      <a16:colId xmlns:a16="http://schemas.microsoft.com/office/drawing/2014/main" val="2159835212"/>
                    </a:ext>
                  </a:extLst>
                </a:gridCol>
                <a:gridCol w="900051">
                  <a:extLst>
                    <a:ext uri="{9D8B030D-6E8A-4147-A177-3AD203B41FA5}">
                      <a16:colId xmlns:a16="http://schemas.microsoft.com/office/drawing/2014/main" val="1404545406"/>
                    </a:ext>
                  </a:extLst>
                </a:gridCol>
                <a:gridCol w="900051">
                  <a:extLst>
                    <a:ext uri="{9D8B030D-6E8A-4147-A177-3AD203B41FA5}">
                      <a16:colId xmlns:a16="http://schemas.microsoft.com/office/drawing/2014/main" val="1148091845"/>
                    </a:ext>
                  </a:extLst>
                </a:gridCol>
                <a:gridCol w="900051">
                  <a:extLst>
                    <a:ext uri="{9D8B030D-6E8A-4147-A177-3AD203B41FA5}">
                      <a16:colId xmlns:a16="http://schemas.microsoft.com/office/drawing/2014/main" val="3878173373"/>
                    </a:ext>
                  </a:extLst>
                </a:gridCol>
                <a:gridCol w="1071062">
                  <a:extLst>
                    <a:ext uri="{9D8B030D-6E8A-4147-A177-3AD203B41FA5}">
                      <a16:colId xmlns:a16="http://schemas.microsoft.com/office/drawing/2014/main" val="2975282569"/>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12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extLst>
                  <a:ext uri="{0D108BD9-81ED-4DB2-BD59-A6C34878D82A}">
                    <a16:rowId xmlns:a16="http://schemas.microsoft.com/office/drawing/2014/main" val="175673820"/>
                  </a:ext>
                </a:extLst>
              </a:tr>
              <a:tr h="240082">
                <a:tc vMerge="1">
                  <a:txBody>
                    <a:bodyPr/>
                    <a:lstStyle/>
                    <a:p>
                      <a:endParaRPr kumimoji="1" lang="ja-JP" altLang="en-US"/>
                    </a:p>
                  </a:txBody>
                  <a:tcPr/>
                </a:tc>
                <a:tc>
                  <a:txBody>
                    <a:bodyPr/>
                    <a:lstStyle/>
                    <a:p>
                      <a:pPr algn="ctr" fontAlgn="ctr"/>
                      <a:r>
                        <a:rPr lang="en" sz="1100" b="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i="0" u="none" strike="noStrike" dirty="0">
                          <a:solidFill>
                            <a:schemeClr val="bg1"/>
                          </a:solidFill>
                          <a:effectLst/>
                          <a:latin typeface="+mn-lt"/>
                          <a:ea typeface="游ゴシック" panose="020B0400000000000000" pitchFamily="34" charset="-128"/>
                        </a:rPr>
                        <a:t>Total (max)</a:t>
                      </a:r>
                    </a:p>
                  </a:txBody>
                  <a:tcPr marL="9003" marR="9003" marT="9003" marB="0" anchor="ctr">
                    <a:solidFill>
                      <a:schemeClr val="accent4"/>
                    </a:solidFill>
                  </a:tcPr>
                </a:tc>
                <a:extLst>
                  <a:ext uri="{0D108BD9-81ED-4DB2-BD59-A6C34878D82A}">
                    <a16:rowId xmlns:a16="http://schemas.microsoft.com/office/drawing/2014/main" val="2482781740"/>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tc>
                  <a:txBody>
                    <a:bodyPr/>
                    <a:lstStyle/>
                    <a:p>
                      <a:pPr algn="r" fontAlgn="ctr"/>
                      <a:r>
                        <a:rPr lang="en-US" altLang="ja-JP" sz="1100" u="none" strike="noStrike">
                          <a:effectLst/>
                        </a:rPr>
                        <a:t>0.031</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0.078</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0.052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0.157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1.726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0.889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0.005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1.618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0.772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b="1" u="none" strike="noStrike" dirty="0">
                          <a:effectLst/>
                        </a:rPr>
                        <a:t>3.422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extLst>
                  <a:ext uri="{0D108BD9-81ED-4DB2-BD59-A6C34878D82A}">
                    <a16:rowId xmlns:a16="http://schemas.microsoft.com/office/drawing/2014/main" val="3923343235"/>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tc>
                  <a:txBody>
                    <a:bodyPr/>
                    <a:lstStyle/>
                    <a:p>
                      <a:pPr algn="r" fontAlgn="ctr"/>
                      <a:r>
                        <a:rPr lang="en-US" altLang="ja-JP" sz="1100" u="none" strike="noStrike" dirty="0">
                          <a:effectLst/>
                        </a:rPr>
                        <a:t>0.034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0.050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0.039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0.174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4.989</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0.890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0.007</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4.853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3.156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b="1" u="none" strike="noStrike" dirty="0">
                          <a:effectLst/>
                        </a:rPr>
                        <a:t>9.892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extLst>
                  <a:ext uri="{0D108BD9-81ED-4DB2-BD59-A6C34878D82A}">
                    <a16:rowId xmlns:a16="http://schemas.microsoft.com/office/drawing/2014/main" val="1099039193"/>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tc>
                  <a:txBody>
                    <a:bodyPr/>
                    <a:lstStyle/>
                    <a:p>
                      <a:pPr algn="r" fontAlgn="ctr"/>
                      <a:r>
                        <a:rPr lang="en-US" altLang="ja-JP" sz="1100" u="none" strike="noStrike">
                          <a:effectLst/>
                        </a:rPr>
                        <a:t>3.046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3.518</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3.306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0.452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1.352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0.657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0.244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1.292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0.801</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b="1" u="none" strike="noStrike" dirty="0">
                          <a:effectLst/>
                        </a:rPr>
                        <a:t>6.162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extLst>
                  <a:ext uri="{0D108BD9-81ED-4DB2-BD59-A6C34878D82A}">
                    <a16:rowId xmlns:a16="http://schemas.microsoft.com/office/drawing/2014/main" val="725373559"/>
                  </a:ext>
                </a:extLst>
              </a:tr>
            </a:tbl>
          </a:graphicData>
        </a:graphic>
      </p:graphicFrame>
      <p:graphicFrame>
        <p:nvGraphicFramePr>
          <p:cNvPr id="6" name="表 5">
            <a:extLst>
              <a:ext uri="{FF2B5EF4-FFF2-40B4-BE49-F238E27FC236}">
                <a16:creationId xmlns:a16="http://schemas.microsoft.com/office/drawing/2014/main" id="{862ACEB0-1FB9-DF40-9CE7-3F819DBE3CC1}"/>
              </a:ext>
            </a:extLst>
          </p:cNvPr>
          <p:cNvGraphicFramePr>
            <a:graphicFrameLocks noGrp="1"/>
          </p:cNvGraphicFramePr>
          <p:nvPr/>
        </p:nvGraphicFramePr>
        <p:xfrm>
          <a:off x="1063284" y="4100969"/>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3620311496"/>
                    </a:ext>
                  </a:extLst>
                </a:gridCol>
                <a:gridCol w="900051">
                  <a:extLst>
                    <a:ext uri="{9D8B030D-6E8A-4147-A177-3AD203B41FA5}">
                      <a16:colId xmlns:a16="http://schemas.microsoft.com/office/drawing/2014/main" val="822839793"/>
                    </a:ext>
                  </a:extLst>
                </a:gridCol>
                <a:gridCol w="900051">
                  <a:extLst>
                    <a:ext uri="{9D8B030D-6E8A-4147-A177-3AD203B41FA5}">
                      <a16:colId xmlns:a16="http://schemas.microsoft.com/office/drawing/2014/main" val="2569834472"/>
                    </a:ext>
                  </a:extLst>
                </a:gridCol>
                <a:gridCol w="900051">
                  <a:extLst>
                    <a:ext uri="{9D8B030D-6E8A-4147-A177-3AD203B41FA5}">
                      <a16:colId xmlns:a16="http://schemas.microsoft.com/office/drawing/2014/main" val="3739118898"/>
                    </a:ext>
                  </a:extLst>
                </a:gridCol>
                <a:gridCol w="900051">
                  <a:extLst>
                    <a:ext uri="{9D8B030D-6E8A-4147-A177-3AD203B41FA5}">
                      <a16:colId xmlns:a16="http://schemas.microsoft.com/office/drawing/2014/main" val="717874325"/>
                    </a:ext>
                  </a:extLst>
                </a:gridCol>
                <a:gridCol w="900051">
                  <a:extLst>
                    <a:ext uri="{9D8B030D-6E8A-4147-A177-3AD203B41FA5}">
                      <a16:colId xmlns:a16="http://schemas.microsoft.com/office/drawing/2014/main" val="1974105216"/>
                    </a:ext>
                  </a:extLst>
                </a:gridCol>
                <a:gridCol w="900051">
                  <a:extLst>
                    <a:ext uri="{9D8B030D-6E8A-4147-A177-3AD203B41FA5}">
                      <a16:colId xmlns:a16="http://schemas.microsoft.com/office/drawing/2014/main" val="4019020757"/>
                    </a:ext>
                  </a:extLst>
                </a:gridCol>
                <a:gridCol w="900051">
                  <a:extLst>
                    <a:ext uri="{9D8B030D-6E8A-4147-A177-3AD203B41FA5}">
                      <a16:colId xmlns:a16="http://schemas.microsoft.com/office/drawing/2014/main" val="4210694898"/>
                    </a:ext>
                  </a:extLst>
                </a:gridCol>
                <a:gridCol w="900051">
                  <a:extLst>
                    <a:ext uri="{9D8B030D-6E8A-4147-A177-3AD203B41FA5}">
                      <a16:colId xmlns:a16="http://schemas.microsoft.com/office/drawing/2014/main" val="4020324424"/>
                    </a:ext>
                  </a:extLst>
                </a:gridCol>
                <a:gridCol w="900051">
                  <a:extLst>
                    <a:ext uri="{9D8B030D-6E8A-4147-A177-3AD203B41FA5}">
                      <a16:colId xmlns:a16="http://schemas.microsoft.com/office/drawing/2014/main" val="3596386466"/>
                    </a:ext>
                  </a:extLst>
                </a:gridCol>
                <a:gridCol w="1071062">
                  <a:extLst>
                    <a:ext uri="{9D8B030D-6E8A-4147-A177-3AD203B41FA5}">
                      <a16:colId xmlns:a16="http://schemas.microsoft.com/office/drawing/2014/main" val="1696724585"/>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57790050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144265465"/>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0.035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0.342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0.191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0.085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0.752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1037368359"/>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0.201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0.493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0.332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0.079</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0.373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0.240</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0.870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4147215720"/>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0.620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0.883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0.746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0.755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2.748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5.553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8.039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7.053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11.670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52383549"/>
                  </a:ext>
                </a:extLst>
              </a:tr>
            </a:tbl>
          </a:graphicData>
        </a:graphic>
      </p:graphicFrame>
      <p:graphicFrame>
        <p:nvGraphicFramePr>
          <p:cNvPr id="7" name="表 6">
            <a:extLst>
              <a:ext uri="{FF2B5EF4-FFF2-40B4-BE49-F238E27FC236}">
                <a16:creationId xmlns:a16="http://schemas.microsoft.com/office/drawing/2014/main" id="{24657021-0F66-474C-83CB-955A2B102FE7}"/>
              </a:ext>
            </a:extLst>
          </p:cNvPr>
          <p:cNvGraphicFramePr>
            <a:graphicFrameLocks noGrp="1"/>
          </p:cNvGraphicFramePr>
          <p:nvPr/>
        </p:nvGraphicFramePr>
        <p:xfrm>
          <a:off x="1063284" y="5450062"/>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1694008216"/>
                    </a:ext>
                  </a:extLst>
                </a:gridCol>
                <a:gridCol w="900051">
                  <a:extLst>
                    <a:ext uri="{9D8B030D-6E8A-4147-A177-3AD203B41FA5}">
                      <a16:colId xmlns:a16="http://schemas.microsoft.com/office/drawing/2014/main" val="3922115049"/>
                    </a:ext>
                  </a:extLst>
                </a:gridCol>
                <a:gridCol w="900051">
                  <a:extLst>
                    <a:ext uri="{9D8B030D-6E8A-4147-A177-3AD203B41FA5}">
                      <a16:colId xmlns:a16="http://schemas.microsoft.com/office/drawing/2014/main" val="2459428730"/>
                    </a:ext>
                  </a:extLst>
                </a:gridCol>
                <a:gridCol w="900051">
                  <a:extLst>
                    <a:ext uri="{9D8B030D-6E8A-4147-A177-3AD203B41FA5}">
                      <a16:colId xmlns:a16="http://schemas.microsoft.com/office/drawing/2014/main" val="1702365450"/>
                    </a:ext>
                  </a:extLst>
                </a:gridCol>
                <a:gridCol w="900051">
                  <a:extLst>
                    <a:ext uri="{9D8B030D-6E8A-4147-A177-3AD203B41FA5}">
                      <a16:colId xmlns:a16="http://schemas.microsoft.com/office/drawing/2014/main" val="176717388"/>
                    </a:ext>
                  </a:extLst>
                </a:gridCol>
                <a:gridCol w="900051">
                  <a:extLst>
                    <a:ext uri="{9D8B030D-6E8A-4147-A177-3AD203B41FA5}">
                      <a16:colId xmlns:a16="http://schemas.microsoft.com/office/drawing/2014/main" val="137165205"/>
                    </a:ext>
                  </a:extLst>
                </a:gridCol>
                <a:gridCol w="900051">
                  <a:extLst>
                    <a:ext uri="{9D8B030D-6E8A-4147-A177-3AD203B41FA5}">
                      <a16:colId xmlns:a16="http://schemas.microsoft.com/office/drawing/2014/main" val="3860818853"/>
                    </a:ext>
                  </a:extLst>
                </a:gridCol>
                <a:gridCol w="900051">
                  <a:extLst>
                    <a:ext uri="{9D8B030D-6E8A-4147-A177-3AD203B41FA5}">
                      <a16:colId xmlns:a16="http://schemas.microsoft.com/office/drawing/2014/main" val="2175712636"/>
                    </a:ext>
                  </a:extLst>
                </a:gridCol>
                <a:gridCol w="900051">
                  <a:extLst>
                    <a:ext uri="{9D8B030D-6E8A-4147-A177-3AD203B41FA5}">
                      <a16:colId xmlns:a16="http://schemas.microsoft.com/office/drawing/2014/main" val="3955079306"/>
                    </a:ext>
                  </a:extLst>
                </a:gridCol>
                <a:gridCol w="900051">
                  <a:extLst>
                    <a:ext uri="{9D8B030D-6E8A-4147-A177-3AD203B41FA5}">
                      <a16:colId xmlns:a16="http://schemas.microsoft.com/office/drawing/2014/main" val="478093902"/>
                    </a:ext>
                  </a:extLst>
                </a:gridCol>
                <a:gridCol w="1071062">
                  <a:extLst>
                    <a:ext uri="{9D8B030D-6E8A-4147-A177-3AD203B41FA5}">
                      <a16:colId xmlns:a16="http://schemas.microsoft.com/office/drawing/2014/main" val="2042798598"/>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48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09900021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Ave</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Min</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2001045957"/>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0.746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0.177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1.337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0.845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2.090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90436735"/>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0.049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0.925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0.311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1.500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0.891</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2.431</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857052966"/>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0.891</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3.380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2.642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1.060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3.835</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1.923</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51.922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56.194</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54.145</a:t>
                      </a:r>
                    </a:p>
                  </a:txBody>
                  <a:tcPr marL="9525" marR="9525" marT="9525" marB="0" anchor="ctr">
                    <a:solidFill>
                      <a:schemeClr val="bg1">
                        <a:lumMod val="85000"/>
                      </a:schemeClr>
                    </a:solidFill>
                  </a:tcPr>
                </a:tc>
                <a:tc>
                  <a:txBody>
                    <a:bodyPr/>
                    <a:lstStyle/>
                    <a:p>
                      <a:pPr algn="r" fontAlgn="ctr"/>
                      <a:r>
                        <a:rPr lang="en-US" altLang="ja-JP" sz="1100" b="1" i="0" u="none" strike="noStrike" dirty="0">
                          <a:solidFill>
                            <a:srgbClr val="000000"/>
                          </a:solidFill>
                          <a:effectLst/>
                          <a:latin typeface="+mn-lt"/>
                          <a:ea typeface="游ゴシック" panose="020B0400000000000000" pitchFamily="34" charset="-128"/>
                        </a:rPr>
                        <a:t>63.409</a:t>
                      </a:r>
                    </a:p>
                  </a:txBody>
                  <a:tcPr marL="9525" marR="9525" marT="9525" marB="0" anchor="ctr">
                    <a:solidFill>
                      <a:schemeClr val="bg1">
                        <a:lumMod val="75000"/>
                      </a:schemeClr>
                    </a:solidFill>
                  </a:tcPr>
                </a:tc>
                <a:extLst>
                  <a:ext uri="{0D108BD9-81ED-4DB2-BD59-A6C34878D82A}">
                    <a16:rowId xmlns:a16="http://schemas.microsoft.com/office/drawing/2014/main" val="870032597"/>
                  </a:ext>
                </a:extLst>
              </a:tr>
            </a:tbl>
          </a:graphicData>
        </a:graphic>
      </p:graphicFrame>
    </p:spTree>
    <p:extLst>
      <p:ext uri="{BB962C8B-B14F-4D97-AF65-F5344CB8AC3E}">
        <p14:creationId xmlns:p14="http://schemas.microsoft.com/office/powerpoint/2010/main" val="2599973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9A947-CBB6-304E-BCD1-6C98B4F67677}"/>
              </a:ext>
            </a:extLst>
          </p:cNvPr>
          <p:cNvSpPr>
            <a:spLocks noGrp="1"/>
          </p:cNvSpPr>
          <p:nvPr>
            <p:ph type="title"/>
          </p:nvPr>
        </p:nvSpPr>
        <p:spPr/>
        <p:txBody>
          <a:bodyPr/>
          <a:lstStyle/>
          <a:p>
            <a:r>
              <a:rPr kumimoji="1" lang="ja-JP" altLang="en-US"/>
              <a:t>参考）</a:t>
            </a:r>
            <a:r>
              <a:rPr kumimoji="1" lang="en-US" altLang="ja-JP" dirty="0"/>
              <a:t>In-situ</a:t>
            </a:r>
            <a:r>
              <a:rPr kumimoji="1" lang="ja-JP" altLang="en-US"/>
              <a:t>可視化フレームワーク</a:t>
            </a:r>
          </a:p>
        </p:txBody>
      </p:sp>
      <p:sp>
        <p:nvSpPr>
          <p:cNvPr id="3" name="コンテンツ プレースホルダー 2">
            <a:extLst>
              <a:ext uri="{FF2B5EF4-FFF2-40B4-BE49-F238E27FC236}">
                <a16:creationId xmlns:a16="http://schemas.microsoft.com/office/drawing/2014/main" id="{E3642D63-9814-2545-BC25-82D2C68ADC3E}"/>
              </a:ext>
            </a:extLst>
          </p:cNvPr>
          <p:cNvSpPr>
            <a:spLocks noGrp="1"/>
          </p:cNvSpPr>
          <p:nvPr>
            <p:ph idx="1"/>
          </p:nvPr>
        </p:nvSpPr>
        <p:spPr/>
        <p:txBody>
          <a:bodyPr/>
          <a:lstStyle/>
          <a:p>
            <a:r>
              <a:rPr lang="en-US" altLang="ja-JP" b="1" dirty="0"/>
              <a:t>C++</a:t>
            </a:r>
            <a:r>
              <a:rPr lang="ja-JP" altLang="en-US" b="1"/>
              <a:t>クラスライブラリ</a:t>
            </a:r>
            <a:endParaRPr kumimoji="1" lang="en-US" altLang="ja-JP" b="1" dirty="0"/>
          </a:p>
          <a:p>
            <a:pPr lvl="1"/>
            <a:r>
              <a:rPr kumimoji="1" lang="en-US" altLang="ja-JP" sz="2000" b="1" dirty="0">
                <a:latin typeface="Courier" pitchFamily="2" charset="0"/>
              </a:rPr>
              <a:t>Adaptor</a:t>
            </a:r>
            <a:r>
              <a:rPr kumimoji="1" lang="ja-JP" altLang="en-US" sz="2000"/>
              <a:t>クラス</a:t>
            </a:r>
            <a:endParaRPr kumimoji="1" lang="en-US" altLang="ja-JP" sz="2000" dirty="0"/>
          </a:p>
          <a:p>
            <a:pPr lvl="2"/>
            <a:r>
              <a:rPr lang="ja-JP" altLang="en-US" sz="1800"/>
              <a:t>シミュレーション処理と可視化処理の接続</a:t>
            </a:r>
            <a:endParaRPr lang="en-US" altLang="ja-JP" sz="1800" dirty="0"/>
          </a:p>
          <a:p>
            <a:pPr lvl="2"/>
            <a:r>
              <a:rPr kumimoji="1" lang="ja-JP" altLang="en-US" sz="1800"/>
              <a:t>可視化パイプラインの設定と</a:t>
            </a:r>
            <a:r>
              <a:rPr lang="ja-JP" altLang="en-US" sz="1800"/>
              <a:t>並列</a:t>
            </a:r>
            <a:r>
              <a:rPr kumimoji="1" lang="ja-JP" altLang="en-US" sz="1800"/>
              <a:t>実行の制御</a:t>
            </a:r>
            <a:endParaRPr kumimoji="1" lang="en-US" altLang="ja-JP" sz="1800" dirty="0"/>
          </a:p>
          <a:p>
            <a:pPr lvl="1"/>
            <a:r>
              <a:rPr lang="en-US" altLang="ja-JP" sz="2000" b="1" dirty="0">
                <a:latin typeface="Courier" pitchFamily="2" charset="0"/>
              </a:rPr>
              <a:t>Viewpoint</a:t>
            </a:r>
            <a:r>
              <a:rPr lang="ja-JP" altLang="en-US" sz="2000"/>
              <a:t>クラス</a:t>
            </a:r>
            <a:endParaRPr lang="en-US" altLang="ja-JP" sz="2000" dirty="0"/>
          </a:p>
          <a:p>
            <a:pPr lvl="2"/>
            <a:r>
              <a:rPr kumimoji="1" lang="ja-JP" altLang="en-US" sz="1800"/>
              <a:t>視点の管理</a:t>
            </a:r>
            <a:endParaRPr kumimoji="1" lang="en-US" altLang="ja-JP" sz="1800" dirty="0"/>
          </a:p>
          <a:p>
            <a:pPr lvl="1"/>
            <a:r>
              <a:rPr lang="en-US" altLang="ja-JP" sz="2000" b="1" dirty="0">
                <a:latin typeface="Courier" pitchFamily="2" charset="0"/>
              </a:rPr>
              <a:t>Location</a:t>
            </a:r>
            <a:r>
              <a:rPr lang="ja-JP" altLang="en-US" sz="2000"/>
              <a:t>クラス</a:t>
            </a:r>
            <a:endParaRPr lang="en-US" altLang="ja-JP" sz="2000" dirty="0"/>
          </a:p>
          <a:p>
            <a:pPr lvl="2"/>
            <a:r>
              <a:rPr kumimoji="1" lang="ja-JP" altLang="en-US" sz="1800"/>
              <a:t>視点・視線の</a:t>
            </a:r>
            <a:r>
              <a:rPr lang="ja-JP" altLang="en-US" sz="1800"/>
              <a:t>設定</a:t>
            </a:r>
            <a:endParaRPr kumimoji="1" lang="ja-JP" altLang="en-US"/>
          </a:p>
        </p:txBody>
      </p:sp>
      <p:grpSp>
        <p:nvGrpSpPr>
          <p:cNvPr id="27" name="グループ化 26">
            <a:extLst>
              <a:ext uri="{FF2B5EF4-FFF2-40B4-BE49-F238E27FC236}">
                <a16:creationId xmlns:a16="http://schemas.microsoft.com/office/drawing/2014/main" id="{BDF9A94A-07F3-E348-95BE-D4A1E6442F6C}"/>
              </a:ext>
            </a:extLst>
          </p:cNvPr>
          <p:cNvGrpSpPr/>
          <p:nvPr/>
        </p:nvGrpSpPr>
        <p:grpSpPr>
          <a:xfrm>
            <a:off x="1444751" y="4756293"/>
            <a:ext cx="9884665" cy="1563905"/>
            <a:chOff x="1444751" y="5131197"/>
            <a:chExt cx="9884665" cy="1563905"/>
          </a:xfrm>
        </p:grpSpPr>
        <p:grpSp>
          <p:nvGrpSpPr>
            <p:cNvPr id="20" name="グループ化 19">
              <a:extLst>
                <a:ext uri="{FF2B5EF4-FFF2-40B4-BE49-F238E27FC236}">
                  <a16:creationId xmlns:a16="http://schemas.microsoft.com/office/drawing/2014/main" id="{A2914825-AE8A-284E-9F38-5EC7378C9392}"/>
                </a:ext>
              </a:extLst>
            </p:cNvPr>
            <p:cNvGrpSpPr/>
            <p:nvPr/>
          </p:nvGrpSpPr>
          <p:grpSpPr>
            <a:xfrm>
              <a:off x="1444751" y="5131197"/>
              <a:ext cx="3672841" cy="1563905"/>
              <a:chOff x="4325112" y="4001294"/>
              <a:chExt cx="3672841" cy="1563905"/>
            </a:xfrm>
          </p:grpSpPr>
          <p:sp>
            <p:nvSpPr>
              <p:cNvPr id="6" name="正方形/長方形 5">
                <a:extLst>
                  <a:ext uri="{FF2B5EF4-FFF2-40B4-BE49-F238E27FC236}">
                    <a16:creationId xmlns:a16="http://schemas.microsoft.com/office/drawing/2014/main" id="{7A5C1E43-DF54-3C44-AC96-77EBAF2B3313}"/>
                  </a:ext>
                </a:extLst>
              </p:cNvPr>
              <p:cNvSpPr/>
              <p:nvPr/>
            </p:nvSpPr>
            <p:spPr>
              <a:xfrm>
                <a:off x="4325112" y="4001294"/>
                <a:ext cx="3672841" cy="4064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Adaptor</a:t>
                </a:r>
                <a:endParaRPr kumimoji="1" lang="ja-JP" altLang="en-US" sz="1400" b="1">
                  <a:solidFill>
                    <a:schemeClr val="bg1"/>
                  </a:solidFill>
                  <a:latin typeface="Courier" pitchFamily="2" charset="0"/>
                </a:endParaRPr>
              </a:p>
            </p:txBody>
          </p:sp>
          <p:sp>
            <p:nvSpPr>
              <p:cNvPr id="7" name="正方形/長方形 6">
                <a:extLst>
                  <a:ext uri="{FF2B5EF4-FFF2-40B4-BE49-F238E27FC236}">
                    <a16:creationId xmlns:a16="http://schemas.microsoft.com/office/drawing/2014/main" id="{4F1DF43B-5774-4D42-BC62-C11EFA3E6E79}"/>
                  </a:ext>
                </a:extLst>
              </p:cNvPr>
              <p:cNvSpPr/>
              <p:nvPr/>
            </p:nvSpPr>
            <p:spPr>
              <a:xfrm>
                <a:off x="4325112" y="4407694"/>
                <a:ext cx="3672841" cy="10158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n>
                    <a:solidFill>
                      <a:sysClr val="windowText" lastClr="000000"/>
                    </a:solidFill>
                  </a:ln>
                  <a:latin typeface="Courier" pitchFamily="2" charset="0"/>
                </a:endParaRPr>
              </a:p>
            </p:txBody>
          </p:sp>
          <p:sp>
            <p:nvSpPr>
              <p:cNvPr id="8" name="正方形/長方形 7">
                <a:extLst>
                  <a:ext uri="{FF2B5EF4-FFF2-40B4-BE49-F238E27FC236}">
                    <a16:creationId xmlns:a16="http://schemas.microsoft.com/office/drawing/2014/main" id="{1474FD03-0B98-284B-A3CE-A6D550E44D5D}"/>
                  </a:ext>
                </a:extLst>
              </p:cNvPr>
              <p:cNvSpPr/>
              <p:nvPr/>
            </p:nvSpPr>
            <p:spPr>
              <a:xfrm>
                <a:off x="4325112" y="4509295"/>
                <a:ext cx="3672841" cy="105590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latin typeface="Courier" pitchFamily="2" charset="0"/>
                  </a:rPr>
                  <a:t>+ </a:t>
                </a:r>
                <a:r>
                  <a:rPr kumimoji="1" lang="en-US" altLang="ja-JP" sz="1400" dirty="0" err="1">
                    <a:solidFill>
                      <a:sysClr val="windowText" lastClr="000000"/>
                    </a:solidFill>
                    <a:latin typeface="Courier" pitchFamily="2" charset="0"/>
                  </a:rPr>
                  <a:t>setPipeline</a:t>
                </a:r>
                <a:r>
                  <a:rPr kumimoji="1" lang="en-US" altLang="ja-JP" sz="1400" dirty="0">
                    <a:solidFill>
                      <a:sysClr val="windowText" lastClr="000000"/>
                    </a:solidFill>
                    <a:latin typeface="Courier" pitchFamily="2" charset="0"/>
                  </a:rPr>
                  <a:t>(Pipeline) : void</a:t>
                </a:r>
              </a:p>
              <a:p>
                <a:r>
                  <a:rPr kumimoji="1" lang="en-US" altLang="ja-JP" sz="1400" dirty="0">
                    <a:solidFill>
                      <a:sysClr val="windowText" lastClr="000000"/>
                    </a:solidFill>
                    <a:latin typeface="Courier" pitchFamily="2" charset="0"/>
                  </a:rPr>
                  <a:t>+ </a:t>
                </a:r>
                <a:r>
                  <a:rPr kumimoji="1" lang="en-US" altLang="ja-JP" sz="1400" dirty="0" err="1">
                    <a:solidFill>
                      <a:sysClr val="windowText" lastClr="000000"/>
                    </a:solidFill>
                    <a:latin typeface="Courier" pitchFamily="2" charset="0"/>
                  </a:rPr>
                  <a:t>setViewpoint</a:t>
                </a:r>
                <a:r>
                  <a:rPr kumimoji="1" lang="en-US" altLang="ja-JP" sz="1400" dirty="0">
                    <a:solidFill>
                      <a:sysClr val="windowText" lastClr="000000"/>
                    </a:solidFill>
                    <a:latin typeface="Courier" pitchFamily="2" charset="0"/>
                  </a:rPr>
                  <a:t>(Viewpoint) : void</a:t>
                </a:r>
              </a:p>
              <a:p>
                <a:r>
                  <a:rPr kumimoji="1" lang="en-US" altLang="ja-JP" sz="1400" dirty="0">
                    <a:solidFill>
                      <a:sysClr val="windowText" lastClr="000000"/>
                    </a:solidFill>
                    <a:latin typeface="Courier" pitchFamily="2" charset="0"/>
                  </a:rPr>
                  <a:t>+ put(Object) : void</a:t>
                </a:r>
              </a:p>
              <a:p>
                <a:r>
                  <a:rPr kumimoji="1" lang="en-US" altLang="ja-JP" sz="1400" dirty="0">
                    <a:solidFill>
                      <a:sysClr val="windowText" lastClr="000000"/>
                    </a:solidFill>
                    <a:latin typeface="Courier" pitchFamily="2" charset="0"/>
                  </a:rPr>
                  <a:t>+ exec(Time) : void</a:t>
                </a:r>
                <a:endParaRPr kumimoji="1" lang="ja-JP" altLang="en-US" sz="1400">
                  <a:solidFill>
                    <a:sysClr val="windowText" lastClr="000000"/>
                  </a:solidFill>
                  <a:latin typeface="Courier" pitchFamily="2" charset="0"/>
                </a:endParaRPr>
              </a:p>
            </p:txBody>
          </p:sp>
        </p:grpSp>
        <p:grpSp>
          <p:nvGrpSpPr>
            <p:cNvPr id="21" name="グループ化 20">
              <a:extLst>
                <a:ext uri="{FF2B5EF4-FFF2-40B4-BE49-F238E27FC236}">
                  <a16:creationId xmlns:a16="http://schemas.microsoft.com/office/drawing/2014/main" id="{0A688B83-C3E1-5A4A-A4F7-C84D57472292}"/>
                </a:ext>
              </a:extLst>
            </p:cNvPr>
            <p:cNvGrpSpPr/>
            <p:nvPr/>
          </p:nvGrpSpPr>
          <p:grpSpPr>
            <a:xfrm>
              <a:off x="5577840" y="5131197"/>
              <a:ext cx="2645664" cy="1282700"/>
              <a:chOff x="8482584" y="4001294"/>
              <a:chExt cx="2645664" cy="1282700"/>
            </a:xfrm>
          </p:grpSpPr>
          <p:sp>
            <p:nvSpPr>
              <p:cNvPr id="9" name="正方形/長方形 8">
                <a:extLst>
                  <a:ext uri="{FF2B5EF4-FFF2-40B4-BE49-F238E27FC236}">
                    <a16:creationId xmlns:a16="http://schemas.microsoft.com/office/drawing/2014/main" id="{AC689E8D-563A-5540-AE92-B8256B303F07}"/>
                  </a:ext>
                </a:extLst>
              </p:cNvPr>
              <p:cNvSpPr/>
              <p:nvPr/>
            </p:nvSpPr>
            <p:spPr>
              <a:xfrm>
                <a:off x="8482584" y="4001294"/>
                <a:ext cx="2645664" cy="406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Viewpoint</a:t>
                </a:r>
                <a:endParaRPr kumimoji="1" lang="ja-JP" altLang="en-US" sz="1400" b="1">
                  <a:solidFill>
                    <a:schemeClr val="bg1"/>
                  </a:solidFill>
                  <a:latin typeface="Courier" pitchFamily="2" charset="0"/>
                </a:endParaRPr>
              </a:p>
            </p:txBody>
          </p:sp>
          <p:sp>
            <p:nvSpPr>
              <p:cNvPr id="10" name="正方形/長方形 9">
                <a:extLst>
                  <a:ext uri="{FF2B5EF4-FFF2-40B4-BE49-F238E27FC236}">
                    <a16:creationId xmlns:a16="http://schemas.microsoft.com/office/drawing/2014/main" id="{F4B1DC5F-F537-3C46-AED1-FCC332276CA8}"/>
                  </a:ext>
                </a:extLst>
              </p:cNvPr>
              <p:cNvSpPr/>
              <p:nvPr/>
            </p:nvSpPr>
            <p:spPr>
              <a:xfrm>
                <a:off x="8482584" y="4407694"/>
                <a:ext cx="2645664" cy="10158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n>
                    <a:solidFill>
                      <a:sysClr val="windowText" lastClr="000000"/>
                    </a:solidFill>
                  </a:ln>
                  <a:latin typeface="Courier" pitchFamily="2" charset="0"/>
                </a:endParaRPr>
              </a:p>
            </p:txBody>
          </p:sp>
          <p:sp>
            <p:nvSpPr>
              <p:cNvPr id="11" name="正方形/長方形 10">
                <a:extLst>
                  <a:ext uri="{FF2B5EF4-FFF2-40B4-BE49-F238E27FC236}">
                    <a16:creationId xmlns:a16="http://schemas.microsoft.com/office/drawing/2014/main" id="{63DDECFE-5653-5C44-A563-57D51A96166E}"/>
                  </a:ext>
                </a:extLst>
              </p:cNvPr>
              <p:cNvSpPr/>
              <p:nvPr/>
            </p:nvSpPr>
            <p:spPr>
              <a:xfrm>
                <a:off x="8482584" y="4509294"/>
                <a:ext cx="2645664" cy="7747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latin typeface="Courier" pitchFamily="2" charset="0"/>
                  </a:rPr>
                  <a:t>+ set(Location) : void</a:t>
                </a:r>
              </a:p>
              <a:p>
                <a:r>
                  <a:rPr kumimoji="1" lang="en-US" altLang="ja-JP" sz="1400" dirty="0">
                    <a:solidFill>
                      <a:sysClr val="windowText" lastClr="000000"/>
                    </a:solidFill>
                    <a:latin typeface="Courier" pitchFamily="2" charset="0"/>
                  </a:rPr>
                  <a:t>+ add(Location) : void</a:t>
                </a:r>
              </a:p>
              <a:p>
                <a:r>
                  <a:rPr kumimoji="1" lang="en-US" altLang="ja-JP" sz="1400" dirty="0">
                    <a:solidFill>
                      <a:sysClr val="windowText" lastClr="000000"/>
                    </a:solidFill>
                    <a:latin typeface="Courier" pitchFamily="2" charset="0"/>
                  </a:rPr>
                  <a:t>+ clear() : void</a:t>
                </a:r>
              </a:p>
            </p:txBody>
          </p:sp>
        </p:grpSp>
        <p:grpSp>
          <p:nvGrpSpPr>
            <p:cNvPr id="12" name="グループ化 11">
              <a:extLst>
                <a:ext uri="{FF2B5EF4-FFF2-40B4-BE49-F238E27FC236}">
                  <a16:creationId xmlns:a16="http://schemas.microsoft.com/office/drawing/2014/main" id="{C4E6FB97-EC19-BA4B-B8FE-98DC9E55D527}"/>
                </a:ext>
              </a:extLst>
            </p:cNvPr>
            <p:cNvGrpSpPr/>
            <p:nvPr/>
          </p:nvGrpSpPr>
          <p:grpSpPr>
            <a:xfrm>
              <a:off x="8223504" y="5251054"/>
              <a:ext cx="460248" cy="146050"/>
              <a:chOff x="4523232" y="1438275"/>
              <a:chExt cx="460248" cy="146050"/>
            </a:xfrm>
          </p:grpSpPr>
          <p:sp>
            <p:nvSpPr>
              <p:cNvPr id="13" name="ひし形 12">
                <a:extLst>
                  <a:ext uri="{FF2B5EF4-FFF2-40B4-BE49-F238E27FC236}">
                    <a16:creationId xmlns:a16="http://schemas.microsoft.com/office/drawing/2014/main" id="{7C8151E9-31F5-2B49-81BB-FC02D14AB5E7}"/>
                  </a:ext>
                </a:extLst>
              </p:cNvPr>
              <p:cNvSpPr/>
              <p:nvPr/>
            </p:nvSpPr>
            <p:spPr>
              <a:xfrm>
                <a:off x="4523232" y="1438275"/>
                <a:ext cx="177800" cy="14605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Courier" pitchFamily="2" charset="0"/>
                </a:endParaRPr>
              </a:p>
            </p:txBody>
          </p:sp>
          <p:cxnSp>
            <p:nvCxnSpPr>
              <p:cNvPr id="14" name="直線コネクタ 13">
                <a:extLst>
                  <a:ext uri="{FF2B5EF4-FFF2-40B4-BE49-F238E27FC236}">
                    <a16:creationId xmlns:a16="http://schemas.microsoft.com/office/drawing/2014/main" id="{CD3593BF-8BAB-F445-83A8-E7642A4742E8}"/>
                  </a:ext>
                </a:extLst>
              </p:cNvPr>
              <p:cNvCxnSpPr>
                <a:cxnSpLocks/>
                <a:stCxn id="13" idx="3"/>
              </p:cNvCxnSpPr>
              <p:nvPr/>
            </p:nvCxnSpPr>
            <p:spPr>
              <a:xfrm>
                <a:off x="4701032" y="1511300"/>
                <a:ext cx="2824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FB7D551E-E4F3-8F40-AAED-5471B0A31E93}"/>
                </a:ext>
              </a:extLst>
            </p:cNvPr>
            <p:cNvGrpSpPr/>
            <p:nvPr/>
          </p:nvGrpSpPr>
          <p:grpSpPr>
            <a:xfrm>
              <a:off x="8683752" y="5131197"/>
              <a:ext cx="2645664" cy="1282700"/>
              <a:chOff x="8482584" y="5428457"/>
              <a:chExt cx="2645664" cy="1282700"/>
            </a:xfrm>
          </p:grpSpPr>
          <p:sp>
            <p:nvSpPr>
              <p:cNvPr id="17" name="正方形/長方形 16">
                <a:extLst>
                  <a:ext uri="{FF2B5EF4-FFF2-40B4-BE49-F238E27FC236}">
                    <a16:creationId xmlns:a16="http://schemas.microsoft.com/office/drawing/2014/main" id="{274FE3E9-F608-8345-954F-85F53E70194D}"/>
                  </a:ext>
                </a:extLst>
              </p:cNvPr>
              <p:cNvSpPr/>
              <p:nvPr/>
            </p:nvSpPr>
            <p:spPr>
              <a:xfrm>
                <a:off x="8482584" y="5428457"/>
                <a:ext cx="2645664" cy="406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Location</a:t>
                </a:r>
                <a:endParaRPr kumimoji="1" lang="ja-JP" altLang="en-US" sz="1400" b="1">
                  <a:solidFill>
                    <a:schemeClr val="bg1"/>
                  </a:solidFill>
                  <a:latin typeface="Courier" pitchFamily="2" charset="0"/>
                </a:endParaRPr>
              </a:p>
            </p:txBody>
          </p:sp>
          <p:sp>
            <p:nvSpPr>
              <p:cNvPr id="18" name="正方形/長方形 17">
                <a:extLst>
                  <a:ext uri="{FF2B5EF4-FFF2-40B4-BE49-F238E27FC236}">
                    <a16:creationId xmlns:a16="http://schemas.microsoft.com/office/drawing/2014/main" id="{0684008F-1E7C-7F45-B057-5036B77B0A9D}"/>
                  </a:ext>
                </a:extLst>
              </p:cNvPr>
              <p:cNvSpPr/>
              <p:nvPr/>
            </p:nvSpPr>
            <p:spPr>
              <a:xfrm>
                <a:off x="8482584" y="5834857"/>
                <a:ext cx="2645664" cy="10158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n>
                    <a:solidFill>
                      <a:sysClr val="windowText" lastClr="000000"/>
                    </a:solidFill>
                  </a:ln>
                  <a:latin typeface="Courier" pitchFamily="2" charset="0"/>
                </a:endParaRPr>
              </a:p>
            </p:txBody>
          </p:sp>
          <p:sp>
            <p:nvSpPr>
              <p:cNvPr id="19" name="正方形/長方形 18">
                <a:extLst>
                  <a:ext uri="{FF2B5EF4-FFF2-40B4-BE49-F238E27FC236}">
                    <a16:creationId xmlns:a16="http://schemas.microsoft.com/office/drawing/2014/main" id="{27B3FA2C-BDF9-C043-9A87-F162323BB650}"/>
                  </a:ext>
                </a:extLst>
              </p:cNvPr>
              <p:cNvSpPr/>
              <p:nvPr/>
            </p:nvSpPr>
            <p:spPr>
              <a:xfrm>
                <a:off x="8482584" y="5936457"/>
                <a:ext cx="2645664" cy="7747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latin typeface="Courier" pitchFamily="2" charset="0"/>
                  </a:rPr>
                  <a:t>- direction : Direction</a:t>
                </a:r>
              </a:p>
              <a:p>
                <a:r>
                  <a:rPr kumimoji="1" lang="en-US" altLang="ja-JP" sz="1400" dirty="0">
                    <a:solidFill>
                      <a:sysClr val="windowText" lastClr="000000"/>
                    </a:solidFill>
                    <a:latin typeface="Courier" pitchFamily="2" charset="0"/>
                  </a:rPr>
                  <a:t>- position : Vec3</a:t>
                </a:r>
              </a:p>
              <a:p>
                <a:r>
                  <a:rPr kumimoji="1" lang="en-US" altLang="ja-JP" sz="1400" dirty="0">
                    <a:solidFill>
                      <a:sysClr val="windowText" lastClr="000000"/>
                    </a:solidFill>
                    <a:latin typeface="Courier" pitchFamily="2" charset="0"/>
                  </a:rPr>
                  <a:t>- </a:t>
                </a:r>
                <a:r>
                  <a:rPr kumimoji="1" lang="en-US" altLang="ja-JP" sz="1400" dirty="0" err="1">
                    <a:solidFill>
                      <a:sysClr val="windowText" lastClr="000000"/>
                    </a:solidFill>
                    <a:latin typeface="Courier" pitchFamily="2" charset="0"/>
                  </a:rPr>
                  <a:t>look_at</a:t>
                </a:r>
                <a:r>
                  <a:rPr kumimoji="1" lang="en-US" altLang="ja-JP" sz="1400" dirty="0">
                    <a:solidFill>
                      <a:sysClr val="windowText" lastClr="000000"/>
                    </a:solidFill>
                    <a:latin typeface="Courier" pitchFamily="2" charset="0"/>
                  </a:rPr>
                  <a:t> : Vec3</a:t>
                </a:r>
              </a:p>
            </p:txBody>
          </p:sp>
        </p:grpSp>
        <p:grpSp>
          <p:nvGrpSpPr>
            <p:cNvPr id="24" name="グループ化 23">
              <a:extLst>
                <a:ext uri="{FF2B5EF4-FFF2-40B4-BE49-F238E27FC236}">
                  <a16:creationId xmlns:a16="http://schemas.microsoft.com/office/drawing/2014/main" id="{9540683F-4408-D945-91C8-B02C2EF30F69}"/>
                </a:ext>
              </a:extLst>
            </p:cNvPr>
            <p:cNvGrpSpPr/>
            <p:nvPr/>
          </p:nvGrpSpPr>
          <p:grpSpPr>
            <a:xfrm>
              <a:off x="5117592" y="5247284"/>
              <a:ext cx="460248" cy="146050"/>
              <a:chOff x="4523232" y="1438275"/>
              <a:chExt cx="460248" cy="146050"/>
            </a:xfrm>
          </p:grpSpPr>
          <p:sp>
            <p:nvSpPr>
              <p:cNvPr id="25" name="ひし形 24">
                <a:extLst>
                  <a:ext uri="{FF2B5EF4-FFF2-40B4-BE49-F238E27FC236}">
                    <a16:creationId xmlns:a16="http://schemas.microsoft.com/office/drawing/2014/main" id="{16F7752E-70B4-FC40-96CE-B076F1847774}"/>
                  </a:ext>
                </a:extLst>
              </p:cNvPr>
              <p:cNvSpPr/>
              <p:nvPr/>
            </p:nvSpPr>
            <p:spPr>
              <a:xfrm>
                <a:off x="4523232" y="1438275"/>
                <a:ext cx="177800" cy="14605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Courier" pitchFamily="2" charset="0"/>
                </a:endParaRPr>
              </a:p>
            </p:txBody>
          </p:sp>
          <p:cxnSp>
            <p:nvCxnSpPr>
              <p:cNvPr id="26" name="直線コネクタ 25">
                <a:extLst>
                  <a:ext uri="{FF2B5EF4-FFF2-40B4-BE49-F238E27FC236}">
                    <a16:creationId xmlns:a16="http://schemas.microsoft.com/office/drawing/2014/main" id="{990889CD-BC07-F146-A5E1-7E6440A8236A}"/>
                  </a:ext>
                </a:extLst>
              </p:cNvPr>
              <p:cNvCxnSpPr>
                <a:cxnSpLocks/>
                <a:stCxn id="25" idx="3"/>
              </p:cNvCxnSpPr>
              <p:nvPr/>
            </p:nvCxnSpPr>
            <p:spPr>
              <a:xfrm>
                <a:off x="4701032" y="1511300"/>
                <a:ext cx="2824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グループ化 33">
            <a:extLst>
              <a:ext uri="{FF2B5EF4-FFF2-40B4-BE49-F238E27FC236}">
                <a16:creationId xmlns:a16="http://schemas.microsoft.com/office/drawing/2014/main" id="{4D30AD0B-7033-E149-BD20-5747920DECA1}"/>
              </a:ext>
            </a:extLst>
          </p:cNvPr>
          <p:cNvGrpSpPr/>
          <p:nvPr/>
        </p:nvGrpSpPr>
        <p:grpSpPr>
          <a:xfrm>
            <a:off x="7795514" y="2097088"/>
            <a:ext cx="3672842" cy="2229284"/>
            <a:chOff x="7804658" y="1883570"/>
            <a:chExt cx="3672842" cy="2229284"/>
          </a:xfrm>
        </p:grpSpPr>
        <p:grpSp>
          <p:nvGrpSpPr>
            <p:cNvPr id="15" name="グループ化 14">
              <a:extLst>
                <a:ext uri="{FF2B5EF4-FFF2-40B4-BE49-F238E27FC236}">
                  <a16:creationId xmlns:a16="http://schemas.microsoft.com/office/drawing/2014/main" id="{C37EECC2-6A4D-8042-B265-4831A5246D7D}"/>
                </a:ext>
              </a:extLst>
            </p:cNvPr>
            <p:cNvGrpSpPr/>
            <p:nvPr/>
          </p:nvGrpSpPr>
          <p:grpSpPr>
            <a:xfrm>
              <a:off x="7804658" y="1883570"/>
              <a:ext cx="3672842" cy="1857046"/>
              <a:chOff x="7804658" y="2038967"/>
              <a:chExt cx="3672842" cy="1857046"/>
            </a:xfrm>
          </p:grpSpPr>
          <p:sp>
            <p:nvSpPr>
              <p:cNvPr id="23" name="正方形/長方形 22">
                <a:extLst>
                  <a:ext uri="{FF2B5EF4-FFF2-40B4-BE49-F238E27FC236}">
                    <a16:creationId xmlns:a16="http://schemas.microsoft.com/office/drawing/2014/main" id="{B9F092B6-7EC1-6D41-9F8F-E9E841213293}"/>
                  </a:ext>
                </a:extLst>
              </p:cNvPr>
              <p:cNvSpPr/>
              <p:nvPr/>
            </p:nvSpPr>
            <p:spPr>
              <a:xfrm>
                <a:off x="7804659" y="2038967"/>
                <a:ext cx="3672841" cy="40640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In-situ</a:t>
                </a:r>
                <a:r>
                  <a:rPr kumimoji="1" lang="ja-JP" altLang="en-US" sz="1400" b="1">
                    <a:solidFill>
                      <a:schemeClr val="bg1"/>
                    </a:solidFill>
                    <a:latin typeface="Courier" pitchFamily="2" charset="0"/>
                  </a:rPr>
                  <a:t>可視化フレームワーク</a:t>
                </a:r>
              </a:p>
            </p:txBody>
          </p:sp>
          <p:sp>
            <p:nvSpPr>
              <p:cNvPr id="28" name="正方形/長方形 27">
                <a:extLst>
                  <a:ext uri="{FF2B5EF4-FFF2-40B4-BE49-F238E27FC236}">
                    <a16:creationId xmlns:a16="http://schemas.microsoft.com/office/drawing/2014/main" id="{B40D64FD-B9A1-2141-B04F-2203E810F33E}"/>
                  </a:ext>
                </a:extLst>
              </p:cNvPr>
              <p:cNvSpPr/>
              <p:nvPr/>
            </p:nvSpPr>
            <p:spPr>
              <a:xfrm>
                <a:off x="7804659" y="2428857"/>
                <a:ext cx="3672841" cy="6731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solidFill>
                    <a:schemeClr val="bg1"/>
                  </a:solidFill>
                  <a:latin typeface="Courier" pitchFamily="2" charset="0"/>
                </a:endParaRPr>
              </a:p>
            </p:txBody>
          </p:sp>
          <p:grpSp>
            <p:nvGrpSpPr>
              <p:cNvPr id="5" name="グループ化 4">
                <a:extLst>
                  <a:ext uri="{FF2B5EF4-FFF2-40B4-BE49-F238E27FC236}">
                    <a16:creationId xmlns:a16="http://schemas.microsoft.com/office/drawing/2014/main" id="{D2E7B9FE-81F4-1246-A6EF-D0FAEB842931}"/>
                  </a:ext>
                </a:extLst>
              </p:cNvPr>
              <p:cNvGrpSpPr/>
              <p:nvPr/>
            </p:nvGrpSpPr>
            <p:grpSpPr>
              <a:xfrm>
                <a:off x="7952741" y="2631452"/>
                <a:ext cx="3376675" cy="292597"/>
                <a:chOff x="7846566" y="2751992"/>
                <a:chExt cx="3376675" cy="292597"/>
              </a:xfrm>
            </p:grpSpPr>
            <p:sp>
              <p:nvSpPr>
                <p:cNvPr id="29" name="正方形/長方形 28">
                  <a:extLst>
                    <a:ext uri="{FF2B5EF4-FFF2-40B4-BE49-F238E27FC236}">
                      <a16:creationId xmlns:a16="http://schemas.microsoft.com/office/drawing/2014/main" id="{5F261C74-656C-014F-AAA1-F0FD5D8C6E48}"/>
                    </a:ext>
                  </a:extLst>
                </p:cNvPr>
                <p:cNvSpPr/>
                <p:nvPr/>
              </p:nvSpPr>
              <p:spPr>
                <a:xfrm>
                  <a:off x="7846566" y="2755286"/>
                  <a:ext cx="1219709" cy="28600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latin typeface="Courier" pitchFamily="2" charset="0"/>
                    </a:rPr>
                    <a:t>Adaptor</a:t>
                  </a:r>
                  <a:endParaRPr kumimoji="1" lang="ja-JP" altLang="en-US" sz="1200" b="1">
                    <a:solidFill>
                      <a:schemeClr val="bg1"/>
                    </a:solidFill>
                    <a:latin typeface="Courier" pitchFamily="2" charset="0"/>
                  </a:endParaRPr>
                </a:p>
              </p:txBody>
            </p:sp>
            <p:sp>
              <p:nvSpPr>
                <p:cNvPr id="30" name="正方形/長方形 29">
                  <a:extLst>
                    <a:ext uri="{FF2B5EF4-FFF2-40B4-BE49-F238E27FC236}">
                      <a16:creationId xmlns:a16="http://schemas.microsoft.com/office/drawing/2014/main" id="{A6B0504B-AE8B-1246-8768-BAF130BB0C8A}"/>
                    </a:ext>
                  </a:extLst>
                </p:cNvPr>
                <p:cNvSpPr/>
                <p:nvPr/>
              </p:nvSpPr>
              <p:spPr>
                <a:xfrm>
                  <a:off x="9108438" y="2751992"/>
                  <a:ext cx="1036320" cy="2925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latin typeface="Courier" pitchFamily="2" charset="0"/>
                    </a:rPr>
                    <a:t>Viewpoint</a:t>
                  </a:r>
                  <a:endParaRPr kumimoji="1" lang="ja-JP" altLang="en-US" sz="1200" b="1">
                    <a:solidFill>
                      <a:schemeClr val="bg1"/>
                    </a:solidFill>
                    <a:latin typeface="Courier" pitchFamily="2" charset="0"/>
                  </a:endParaRPr>
                </a:p>
              </p:txBody>
            </p:sp>
            <p:sp>
              <p:nvSpPr>
                <p:cNvPr id="31" name="正方形/長方形 30">
                  <a:extLst>
                    <a:ext uri="{FF2B5EF4-FFF2-40B4-BE49-F238E27FC236}">
                      <a16:creationId xmlns:a16="http://schemas.microsoft.com/office/drawing/2014/main" id="{510A1199-BE5E-EC47-BE9E-3159279FAD7E}"/>
                    </a:ext>
                  </a:extLst>
                </p:cNvPr>
                <p:cNvSpPr/>
                <p:nvPr/>
              </p:nvSpPr>
              <p:spPr>
                <a:xfrm>
                  <a:off x="10186921" y="2751992"/>
                  <a:ext cx="1036320" cy="29259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latin typeface="Courier" pitchFamily="2" charset="0"/>
                    </a:rPr>
                    <a:t>Location</a:t>
                  </a:r>
                  <a:endParaRPr kumimoji="1" lang="ja-JP" altLang="en-US" sz="1200" b="1">
                    <a:solidFill>
                      <a:schemeClr val="bg1"/>
                    </a:solidFill>
                    <a:latin typeface="Courier" pitchFamily="2" charset="0"/>
                  </a:endParaRPr>
                </a:p>
              </p:txBody>
            </p:sp>
          </p:grpSp>
          <p:sp>
            <p:nvSpPr>
              <p:cNvPr id="32" name="正方形/長方形 31">
                <a:extLst>
                  <a:ext uri="{FF2B5EF4-FFF2-40B4-BE49-F238E27FC236}">
                    <a16:creationId xmlns:a16="http://schemas.microsoft.com/office/drawing/2014/main" id="{1390C795-7ABF-3948-A65F-6B241AEA603E}"/>
                  </a:ext>
                </a:extLst>
              </p:cNvPr>
              <p:cNvSpPr/>
              <p:nvPr/>
            </p:nvSpPr>
            <p:spPr>
              <a:xfrm>
                <a:off x="7804659" y="3101908"/>
                <a:ext cx="3672841" cy="39679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Courier" pitchFamily="2" charset="0"/>
                  </a:rPr>
                  <a:t>可視化基盤</a:t>
                </a:r>
                <a:r>
                  <a:rPr kumimoji="1" lang="en-US" altLang="ja-JP" sz="1400" b="1" dirty="0">
                    <a:solidFill>
                      <a:schemeClr val="tx1"/>
                    </a:solidFill>
                    <a:latin typeface="Courier" pitchFamily="2" charset="0"/>
                  </a:rPr>
                  <a:t> KVS</a:t>
                </a:r>
                <a:r>
                  <a:rPr kumimoji="1" lang="en-US" altLang="ja-JP" sz="1400" b="1" baseline="30000" dirty="0">
                    <a:solidFill>
                      <a:schemeClr val="tx1"/>
                    </a:solidFill>
                    <a:latin typeface="Courier" pitchFamily="2" charset="0"/>
                  </a:rPr>
                  <a:t>*</a:t>
                </a:r>
                <a:endParaRPr kumimoji="1" lang="ja-JP" altLang="en-US" sz="1400" b="1" baseline="30000">
                  <a:solidFill>
                    <a:schemeClr val="tx1"/>
                  </a:solidFill>
                  <a:latin typeface="Courier" pitchFamily="2" charset="0"/>
                </a:endParaRPr>
              </a:p>
            </p:txBody>
          </p:sp>
          <p:sp>
            <p:nvSpPr>
              <p:cNvPr id="33" name="正方形/長方形 32">
                <a:extLst>
                  <a:ext uri="{FF2B5EF4-FFF2-40B4-BE49-F238E27FC236}">
                    <a16:creationId xmlns:a16="http://schemas.microsoft.com/office/drawing/2014/main" id="{73F3635D-F2D1-684F-8203-E396F9ABB568}"/>
                  </a:ext>
                </a:extLst>
              </p:cNvPr>
              <p:cNvSpPr/>
              <p:nvPr/>
            </p:nvSpPr>
            <p:spPr>
              <a:xfrm>
                <a:off x="7804658" y="3499216"/>
                <a:ext cx="3672841" cy="39679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Courier" pitchFamily="2" charset="0"/>
                  </a:rPr>
                  <a:t>ラスタライザ</a:t>
                </a:r>
                <a:r>
                  <a:rPr kumimoji="1" lang="en-US" altLang="ja-JP" sz="1400" b="1" dirty="0">
                    <a:solidFill>
                      <a:schemeClr val="tx1"/>
                    </a:solidFill>
                    <a:latin typeface="Courier" pitchFamily="2" charset="0"/>
                  </a:rPr>
                  <a:t> OpenGL(</a:t>
                </a:r>
                <a:r>
                  <a:rPr kumimoji="1" lang="en-US" altLang="ja-JP" sz="1400" b="1" dirty="0" err="1">
                    <a:solidFill>
                      <a:schemeClr val="tx1"/>
                    </a:solidFill>
                    <a:latin typeface="Courier" pitchFamily="2" charset="0"/>
                  </a:rPr>
                  <a:t>OSMesa</a:t>
                </a:r>
                <a:r>
                  <a:rPr kumimoji="1" lang="en-US" altLang="ja-JP" sz="1400" b="1" dirty="0">
                    <a:solidFill>
                      <a:schemeClr val="tx1"/>
                    </a:solidFill>
                    <a:latin typeface="Courier" pitchFamily="2" charset="0"/>
                  </a:rPr>
                  <a:t>)</a:t>
                </a:r>
                <a:endParaRPr kumimoji="1" lang="ja-JP" altLang="en-US" sz="1400" b="1">
                  <a:solidFill>
                    <a:schemeClr val="tx1"/>
                  </a:solidFill>
                  <a:latin typeface="Courier" pitchFamily="2" charset="0"/>
                </a:endParaRPr>
              </a:p>
            </p:txBody>
          </p:sp>
        </p:grpSp>
        <p:sp>
          <p:nvSpPr>
            <p:cNvPr id="16" name="テキスト ボックス 15">
              <a:extLst>
                <a:ext uri="{FF2B5EF4-FFF2-40B4-BE49-F238E27FC236}">
                  <a16:creationId xmlns:a16="http://schemas.microsoft.com/office/drawing/2014/main" id="{EF69B2D6-8A4A-424C-81AA-FA20AC751FA0}"/>
                </a:ext>
              </a:extLst>
            </p:cNvPr>
            <p:cNvSpPr txBox="1"/>
            <p:nvPr/>
          </p:nvSpPr>
          <p:spPr>
            <a:xfrm>
              <a:off x="8830599" y="3805077"/>
              <a:ext cx="1620957" cy="307777"/>
            </a:xfrm>
            <a:prstGeom prst="rect">
              <a:avLst/>
            </a:prstGeom>
            <a:noFill/>
          </p:spPr>
          <p:txBody>
            <a:bodyPr wrap="none" rtlCol="0">
              <a:spAutoFit/>
            </a:bodyPr>
            <a:lstStyle/>
            <a:p>
              <a:r>
                <a:rPr kumimoji="1" lang="ja-JP" altLang="en-US" sz="1400" b="1"/>
                <a:t>ソフトウェア構成</a:t>
              </a:r>
            </a:p>
          </p:txBody>
        </p:sp>
      </p:grpSp>
      <p:sp>
        <p:nvSpPr>
          <p:cNvPr id="35" name="テキスト ボックス 34">
            <a:extLst>
              <a:ext uri="{FF2B5EF4-FFF2-40B4-BE49-F238E27FC236}">
                <a16:creationId xmlns:a16="http://schemas.microsoft.com/office/drawing/2014/main" id="{6F192D05-996F-1749-884F-97772D926C35}"/>
              </a:ext>
            </a:extLst>
          </p:cNvPr>
          <p:cNvSpPr txBox="1"/>
          <p:nvPr/>
        </p:nvSpPr>
        <p:spPr>
          <a:xfrm>
            <a:off x="0" y="6604918"/>
            <a:ext cx="10288394" cy="253916"/>
          </a:xfrm>
          <a:prstGeom prst="rect">
            <a:avLst/>
          </a:prstGeom>
          <a:noFill/>
        </p:spPr>
        <p:txBody>
          <a:bodyPr wrap="none" rtlCol="0">
            <a:spAutoFit/>
          </a:bodyPr>
          <a:lstStyle/>
          <a:p>
            <a:r>
              <a:rPr lang="en-US" altLang="ja-JP" sz="1050" dirty="0"/>
              <a:t>* </a:t>
            </a:r>
            <a:r>
              <a:rPr lang="en-US" altLang="ja-JP" sz="1050" dirty="0" err="1"/>
              <a:t>N.Sakamoto</a:t>
            </a:r>
            <a:r>
              <a:rPr lang="en-US" altLang="ja-JP" sz="1050" dirty="0"/>
              <a:t> and </a:t>
            </a:r>
            <a:r>
              <a:rPr lang="en-US" altLang="ja-JP" sz="1050" dirty="0" err="1"/>
              <a:t>K.Koyamada</a:t>
            </a:r>
            <a:r>
              <a:rPr lang="en-US" altLang="ja-JP" sz="1050" dirty="0"/>
              <a:t>. KVS: A simple and effective framework for scientific visualization. Journal of Advanced Simulation in Science and Engineering, Vol.2, No.1, pp.76-95, 2015.</a:t>
            </a:r>
            <a:r>
              <a:rPr lang="ja-JP" altLang="ja-JP" sz="1050"/>
              <a:t> </a:t>
            </a:r>
            <a:endParaRPr kumimoji="1" lang="ja-JP" altLang="en-US" sz="1050"/>
          </a:p>
        </p:txBody>
      </p:sp>
    </p:spTree>
    <p:extLst>
      <p:ext uri="{BB962C8B-B14F-4D97-AF65-F5344CB8AC3E}">
        <p14:creationId xmlns:p14="http://schemas.microsoft.com/office/powerpoint/2010/main" val="78349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A3563A8-3B31-8A48-95ED-814EDE1F7A8F}"/>
              </a:ext>
            </a:extLst>
          </p:cNvPr>
          <p:cNvSpPr/>
          <p:nvPr/>
        </p:nvSpPr>
        <p:spPr>
          <a:xfrm>
            <a:off x="1583206" y="5225128"/>
            <a:ext cx="4509746" cy="1086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E554141-1456-0D4B-AF2C-839807E747DF}"/>
              </a:ext>
            </a:extLst>
          </p:cNvPr>
          <p:cNvSpPr/>
          <p:nvPr/>
        </p:nvSpPr>
        <p:spPr>
          <a:xfrm>
            <a:off x="1583206" y="4733544"/>
            <a:ext cx="4509746" cy="155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08A78745-E171-0A40-9C60-09DDC0DF6D52}"/>
              </a:ext>
            </a:extLst>
          </p:cNvPr>
          <p:cNvSpPr/>
          <p:nvPr/>
        </p:nvSpPr>
        <p:spPr>
          <a:xfrm>
            <a:off x="1586254" y="4581144"/>
            <a:ext cx="4506698" cy="152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39DB86E-6FD8-2543-B1CC-2227E65FCCFF}"/>
              </a:ext>
            </a:extLst>
          </p:cNvPr>
          <p:cNvSpPr>
            <a:spLocks noGrp="1"/>
          </p:cNvSpPr>
          <p:nvPr>
            <p:ph type="title"/>
          </p:nvPr>
        </p:nvSpPr>
        <p:spPr/>
        <p:txBody>
          <a:bodyPr/>
          <a:lstStyle/>
          <a:p>
            <a:r>
              <a:rPr lang="ja-JP" altLang="en-US"/>
              <a:t>参考）実装例</a:t>
            </a:r>
            <a:endParaRPr kumimoji="1" lang="ja-JP" altLang="en-US"/>
          </a:p>
        </p:txBody>
      </p:sp>
      <p:sp>
        <p:nvSpPr>
          <p:cNvPr id="3" name="コンテンツ プレースホルダー 2">
            <a:extLst>
              <a:ext uri="{FF2B5EF4-FFF2-40B4-BE49-F238E27FC236}">
                <a16:creationId xmlns:a16="http://schemas.microsoft.com/office/drawing/2014/main" id="{67ED6969-F628-3541-846E-38B58B15BE18}"/>
              </a:ext>
            </a:extLst>
          </p:cNvPr>
          <p:cNvSpPr>
            <a:spLocks noGrp="1"/>
          </p:cNvSpPr>
          <p:nvPr>
            <p:ph idx="1"/>
          </p:nvPr>
        </p:nvSpPr>
        <p:spPr/>
        <p:txBody>
          <a:bodyPr/>
          <a:lstStyle/>
          <a:p>
            <a:r>
              <a:rPr kumimoji="1" lang="ja-JP" altLang="en-US" b="1"/>
              <a:t>等値面可視化</a:t>
            </a:r>
            <a:endParaRPr kumimoji="1" lang="en-US" altLang="ja-JP" b="1" dirty="0"/>
          </a:p>
          <a:p>
            <a:pPr lvl="1"/>
            <a:r>
              <a:rPr kumimoji="1" lang="ja-JP" altLang="en-US"/>
              <a:t>単視点</a:t>
            </a:r>
          </a:p>
        </p:txBody>
      </p:sp>
      <p:sp>
        <p:nvSpPr>
          <p:cNvPr id="4" name="テキスト ボックス 3">
            <a:extLst>
              <a:ext uri="{FF2B5EF4-FFF2-40B4-BE49-F238E27FC236}">
                <a16:creationId xmlns:a16="http://schemas.microsoft.com/office/drawing/2014/main" id="{0768AAF1-344B-8441-92F6-019C35DD5013}"/>
              </a:ext>
            </a:extLst>
          </p:cNvPr>
          <p:cNvSpPr txBox="1"/>
          <p:nvPr/>
        </p:nvSpPr>
        <p:spPr>
          <a:xfrm>
            <a:off x="1586254" y="2856486"/>
            <a:ext cx="4509746" cy="3477875"/>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可視化パイプラインの設定</a:t>
            </a:r>
            <a:endParaRPr kumimoji="1" lang="en-US" altLang="ja-JP" sz="1100" b="1" dirty="0">
              <a:latin typeface="Courier" pitchFamily="2" charset="0"/>
            </a:endParaRPr>
          </a:p>
          <a:p>
            <a:r>
              <a:rPr kumimoji="1" lang="en-US" altLang="ja-JP" sz="1100" dirty="0">
                <a:latin typeface="Courier" pitchFamily="2" charset="0"/>
              </a:rPr>
              <a:t>auto pipeline = [](Screen&amp; screen, Object&amp; object )</a:t>
            </a:r>
          </a:p>
          <a:p>
            <a:r>
              <a:rPr kumimoji="1" lang="en-US" altLang="ja-JP" sz="1100" dirty="0">
                <a:latin typeface="Courier" pitchFamily="2" charset="0"/>
              </a:rPr>
              <a:t>{</a:t>
            </a:r>
          </a:p>
          <a:p>
            <a:r>
              <a:rPr kumimoji="1" lang="en-US" altLang="ja-JP" sz="1100" dirty="0">
                <a:latin typeface="Courier" pitchFamily="2" charset="0"/>
              </a:rPr>
              <a:t>    auto volume = </a:t>
            </a:r>
            <a:r>
              <a:rPr kumimoji="1" lang="en-US" altLang="ja-JP" sz="1100" dirty="0" err="1">
                <a:latin typeface="Courier" pitchFamily="2" charset="0"/>
              </a:rPr>
              <a:t>VolumeObject</a:t>
            </a:r>
            <a:r>
              <a:rPr kumimoji="1" lang="en-US" altLang="ja-JP" sz="1100" dirty="0">
                <a:latin typeface="Courier" pitchFamily="2" charset="0"/>
              </a:rPr>
              <a:t>::</a:t>
            </a:r>
            <a:r>
              <a:rPr kumimoji="1" lang="en-US" altLang="ja-JP" sz="1100" dirty="0" err="1">
                <a:latin typeface="Courier" pitchFamily="2" charset="0"/>
              </a:rPr>
              <a:t>DownCast</a:t>
            </a:r>
            <a:r>
              <a:rPr kumimoji="1" lang="en-US" altLang="ja-JP" sz="1100" dirty="0">
                <a:latin typeface="Courier" pitchFamily="2" charset="0"/>
              </a:rPr>
              <a:t>( object );</a:t>
            </a:r>
          </a:p>
          <a:p>
            <a:r>
              <a:rPr kumimoji="1" lang="en-US" altLang="ja-JP" sz="1100" dirty="0">
                <a:latin typeface="Courier" pitchFamily="2" charset="0"/>
              </a:rPr>
              <a:t>    auto polygon = </a:t>
            </a:r>
            <a:r>
              <a:rPr kumimoji="1" lang="en-US" altLang="ja-JP" sz="1100" dirty="0" err="1">
                <a:latin typeface="Courier" pitchFamily="2" charset="0"/>
              </a:rPr>
              <a:t>Isosurface</a:t>
            </a:r>
            <a:r>
              <a:rPr kumimoji="1" lang="en-US" altLang="ja-JP" sz="1100" dirty="0">
                <a:latin typeface="Courier" pitchFamily="2" charset="0"/>
              </a:rPr>
              <a:t>( volume );</a:t>
            </a:r>
          </a:p>
          <a:p>
            <a:r>
              <a:rPr kumimoji="1" lang="en-US" altLang="ja-JP" sz="1100" dirty="0">
                <a:latin typeface="Courier" pitchFamily="2" charset="0"/>
              </a:rPr>
              <a:t>    auto renderer = </a:t>
            </a:r>
            <a:r>
              <a:rPr kumimoji="1" lang="en-US" altLang="ja-JP" sz="1100" dirty="0" err="1">
                <a:latin typeface="Courier" pitchFamily="2" charset="0"/>
              </a:rPr>
              <a:t>PolygonRenderer</a:t>
            </a:r>
            <a:r>
              <a:rPr kumimoji="1" lang="en-US" altLang="ja-JP" sz="1100" dirty="0">
                <a:latin typeface="Courier" pitchFamily="2" charset="0"/>
              </a:rPr>
              <a:t>();</a:t>
            </a:r>
          </a:p>
          <a:p>
            <a:r>
              <a:rPr kumimoji="1" lang="en-US" altLang="ja-JP" sz="1100" dirty="0">
                <a:latin typeface="Courier" pitchFamily="2" charset="0"/>
              </a:rPr>
              <a:t>    </a:t>
            </a:r>
            <a:r>
              <a:rPr kumimoji="1" lang="en-US" altLang="ja-JP" sz="1100" dirty="0" err="1">
                <a:latin typeface="Courier" pitchFamily="2" charset="0"/>
              </a:rPr>
              <a:t>screen.add</a:t>
            </a:r>
            <a:r>
              <a:rPr kumimoji="1" lang="en-US" altLang="ja-JP" sz="1100" dirty="0">
                <a:latin typeface="Courier" pitchFamily="2" charset="0"/>
              </a:rPr>
              <a:t>( polygon, renderer );</a:t>
            </a:r>
          </a:p>
          <a:p>
            <a:r>
              <a:rPr kumimoji="1" lang="en-US" altLang="ja-JP" sz="1100" dirty="0">
                <a:latin typeface="Courier" pitchFamily="2" charset="0"/>
              </a:rPr>
              <a:t>}</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視点（単方向）の設定</a:t>
            </a:r>
            <a:endParaRPr kumimoji="1" lang="en-US" altLang="ja-JP" sz="1100" b="1" dirty="0">
              <a:latin typeface="Courier" pitchFamily="2" charset="0"/>
            </a:endParaRPr>
          </a:p>
          <a:p>
            <a:r>
              <a:rPr kumimoji="1" lang="en-US" altLang="ja-JP" sz="1100" dirty="0">
                <a:latin typeface="Courier" pitchFamily="2" charset="0"/>
              </a:rPr>
              <a:t>Location location( {0,0,12}, </a:t>
            </a:r>
            <a:r>
              <a:rPr kumimoji="1" lang="en-US" altLang="ja-JP" sz="1100" dirty="0" err="1">
                <a:latin typeface="Courier" pitchFamily="2" charset="0"/>
              </a:rPr>
              <a:t>UniDir</a:t>
            </a:r>
            <a:r>
              <a:rPr kumimoji="1" lang="en-US" altLang="ja-JP" sz="1100" dirty="0">
                <a:latin typeface="Courier" pitchFamily="2" charset="0"/>
              </a:rPr>
              <a:t> );</a:t>
            </a:r>
          </a:p>
          <a:p>
            <a:r>
              <a:rPr kumimoji="1" lang="en-US" altLang="ja-JP" sz="1100" dirty="0">
                <a:latin typeface="Courier" pitchFamily="2" charset="0"/>
              </a:rPr>
              <a:t>Viewport viewport( location );</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シミュレーションコードとの接続アダプタの設定</a:t>
            </a:r>
            <a:endParaRPr kumimoji="1" lang="en-US" altLang="ja-JP" sz="1100" b="1" dirty="0">
              <a:latin typeface="Courier" pitchFamily="2" charset="0"/>
            </a:endParaRPr>
          </a:p>
          <a:p>
            <a:r>
              <a:rPr kumimoji="1" lang="en-US" altLang="ja-JP" sz="1100" dirty="0">
                <a:latin typeface="Courier" pitchFamily="2" charset="0"/>
              </a:rPr>
              <a:t>Adaptor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p:txBody>
      </p:sp>
      <p:sp>
        <p:nvSpPr>
          <p:cNvPr id="5" name="テキスト ボックス 4">
            <a:extLst>
              <a:ext uri="{FF2B5EF4-FFF2-40B4-BE49-F238E27FC236}">
                <a16:creationId xmlns:a16="http://schemas.microsoft.com/office/drawing/2014/main" id="{B558D863-CC4F-F24A-82D3-66DA5795135F}"/>
              </a:ext>
            </a:extLst>
          </p:cNvPr>
          <p:cNvSpPr txBox="1"/>
          <p:nvPr/>
        </p:nvSpPr>
        <p:spPr>
          <a:xfrm>
            <a:off x="6698105" y="2856486"/>
            <a:ext cx="4509746" cy="2123658"/>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シミュレーションコードとの接続</a:t>
            </a:r>
            <a:endParaRPr kumimoji="1" lang="en-US" altLang="ja-JP" sz="1100" b="1" dirty="0">
              <a:latin typeface="Courier" pitchFamily="2" charset="0"/>
            </a:endParaRPr>
          </a:p>
          <a:p>
            <a:r>
              <a:rPr kumimoji="1" lang="en-US" altLang="ja-JP" sz="1100" b="1" dirty="0" err="1">
                <a:latin typeface="Courier" pitchFamily="2" charset="0"/>
              </a:rPr>
              <a:t>adaptor.initialize</a:t>
            </a:r>
            <a:r>
              <a:rPr kumimoji="1" lang="en-US" altLang="ja-JP" sz="1100" b="1" dirty="0">
                <a:latin typeface="Courier" pitchFamily="2" charset="0"/>
              </a:rPr>
              <a:t>();</a:t>
            </a:r>
          </a:p>
          <a:p>
            <a:r>
              <a:rPr kumimoji="1" lang="en-US" altLang="ja-JP" sz="1100" dirty="0">
                <a:latin typeface="Courier" pitchFamily="2" charset="0"/>
              </a:rPr>
              <a:t>while ( t &lt; T )</a:t>
            </a:r>
          </a:p>
          <a:p>
            <a:r>
              <a:rPr kumimoji="1" lang="en-US" altLang="ja-JP" sz="1100" dirty="0">
                <a:latin typeface="Courier" pitchFamily="2" charset="0"/>
              </a:rPr>
              <a:t>{</a:t>
            </a:r>
          </a:p>
          <a:p>
            <a:r>
              <a:rPr kumimoji="1" lang="en-US" altLang="ja-JP" sz="1100" dirty="0">
                <a:latin typeface="Courier" pitchFamily="2" charset="0"/>
              </a:rPr>
              <a:t>    auto data = Simulation( t );</a:t>
            </a:r>
          </a:p>
          <a:p>
            <a:r>
              <a:rPr kumimoji="1" lang="en-US" altLang="ja-JP" sz="1100" dirty="0">
                <a:latin typeface="Courier" pitchFamily="2" charset="0"/>
              </a:rPr>
              <a:t>    auto object = Conversion( data );</a:t>
            </a:r>
          </a:p>
          <a:p>
            <a:endParaRPr kumimoji="1" lang="en-US" altLang="ja-JP" sz="1100" dirty="0">
              <a:latin typeface="Courier" pitchFamily="2" charset="0"/>
            </a:endParaRPr>
          </a:p>
          <a:p>
            <a:r>
              <a:rPr kumimoji="1" lang="en-US" altLang="ja-JP" sz="1100" dirty="0">
                <a:latin typeface="Courier" pitchFamily="2" charset="0"/>
              </a:rPr>
              <a:t>    </a:t>
            </a:r>
            <a:r>
              <a:rPr kumimoji="1" lang="en-US" altLang="ja-JP" sz="1100" b="1" dirty="0" err="1">
                <a:latin typeface="Courier" pitchFamily="2" charset="0"/>
              </a:rPr>
              <a:t>adaptor.put</a:t>
            </a:r>
            <a:r>
              <a:rPr kumimoji="1" lang="en-US" altLang="ja-JP" sz="1100" b="1" dirty="0">
                <a:latin typeface="Courier" pitchFamily="2" charset="0"/>
              </a:rPr>
              <a:t>( object );</a:t>
            </a:r>
          </a:p>
          <a:p>
            <a:r>
              <a:rPr kumimoji="1" lang="en-US" altLang="ja-JP" sz="1100" dirty="0">
                <a:latin typeface="Courier" pitchFamily="2" charset="0"/>
              </a:rPr>
              <a:t>    </a:t>
            </a:r>
            <a:r>
              <a:rPr kumimoji="1" lang="en-US" altLang="ja-JP" sz="1100" b="1" dirty="0" err="1">
                <a:latin typeface="Courier" pitchFamily="2" charset="0"/>
              </a:rPr>
              <a:t>adaptor.exec</a:t>
            </a:r>
            <a:r>
              <a:rPr kumimoji="1" lang="en-US" altLang="ja-JP" sz="1100" b="1" dirty="0">
                <a:latin typeface="Courier" pitchFamily="2" charset="0"/>
              </a:rPr>
              <a:t>( t );</a:t>
            </a:r>
          </a:p>
          <a:p>
            <a:r>
              <a:rPr kumimoji="1" lang="en-US" altLang="ja-JP" sz="1100" dirty="0">
                <a:latin typeface="Courier" pitchFamily="2" charset="0"/>
              </a:rPr>
              <a:t>    ++t;</a:t>
            </a:r>
          </a:p>
          <a:p>
            <a:r>
              <a:rPr kumimoji="1" lang="en-US" altLang="ja-JP" sz="1100" dirty="0">
                <a:latin typeface="Courier" pitchFamily="2" charset="0"/>
              </a:rPr>
              <a:t>}</a:t>
            </a:r>
          </a:p>
          <a:p>
            <a:r>
              <a:rPr kumimoji="1" lang="en-US" altLang="ja-JP" sz="1100" b="1" dirty="0" err="1">
                <a:latin typeface="Courier" pitchFamily="2" charset="0"/>
              </a:rPr>
              <a:t>adaptor.finalize</a:t>
            </a:r>
            <a:r>
              <a:rPr kumimoji="1" lang="en-US" altLang="ja-JP" sz="1100" b="1" dirty="0">
                <a:latin typeface="Courier" pitchFamily="2" charset="0"/>
              </a:rPr>
              <a:t>();</a:t>
            </a:r>
          </a:p>
        </p:txBody>
      </p:sp>
    </p:spTree>
    <p:extLst>
      <p:ext uri="{BB962C8B-B14F-4D97-AF65-F5344CB8AC3E}">
        <p14:creationId xmlns:p14="http://schemas.microsoft.com/office/powerpoint/2010/main" val="1370829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E239D217-2044-F347-ACD5-7368A03E4641}"/>
              </a:ext>
            </a:extLst>
          </p:cNvPr>
          <p:cNvSpPr/>
          <p:nvPr/>
        </p:nvSpPr>
        <p:spPr>
          <a:xfrm>
            <a:off x="6844054" y="4061674"/>
            <a:ext cx="4509746" cy="561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3AB8E0E-2A9E-8449-833A-D0646DB4CD63}"/>
              </a:ext>
            </a:extLst>
          </p:cNvPr>
          <p:cNvSpPr/>
          <p:nvPr/>
        </p:nvSpPr>
        <p:spPr>
          <a:xfrm>
            <a:off x="6844054" y="5084712"/>
            <a:ext cx="4509746" cy="561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CDB9461-E20A-DD4A-9B0F-774B06FD57E8}"/>
              </a:ext>
            </a:extLst>
          </p:cNvPr>
          <p:cNvSpPr/>
          <p:nvPr/>
        </p:nvSpPr>
        <p:spPr>
          <a:xfrm>
            <a:off x="1583206" y="5225128"/>
            <a:ext cx="4509746" cy="1086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27CBE1E-157A-C645-8977-2BBC390FEA64}"/>
              </a:ext>
            </a:extLst>
          </p:cNvPr>
          <p:cNvSpPr/>
          <p:nvPr/>
        </p:nvSpPr>
        <p:spPr>
          <a:xfrm>
            <a:off x="1583206" y="4733544"/>
            <a:ext cx="4509746" cy="155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BF07AC2-6C46-524E-A791-312C7AC59B57}"/>
              </a:ext>
            </a:extLst>
          </p:cNvPr>
          <p:cNvSpPr/>
          <p:nvPr/>
        </p:nvSpPr>
        <p:spPr>
          <a:xfrm>
            <a:off x="1586254" y="4581144"/>
            <a:ext cx="4506698" cy="152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39DB86E-6FD8-2543-B1CC-2227E65FCCFF}"/>
              </a:ext>
            </a:extLst>
          </p:cNvPr>
          <p:cNvSpPr>
            <a:spLocks noGrp="1"/>
          </p:cNvSpPr>
          <p:nvPr>
            <p:ph type="title"/>
          </p:nvPr>
        </p:nvSpPr>
        <p:spPr/>
        <p:txBody>
          <a:bodyPr/>
          <a:lstStyle/>
          <a:p>
            <a:r>
              <a:rPr lang="ja-JP" altLang="en-US"/>
              <a:t>参考）実装例</a:t>
            </a:r>
            <a:endParaRPr kumimoji="1" lang="ja-JP" altLang="en-US"/>
          </a:p>
        </p:txBody>
      </p:sp>
      <p:sp>
        <p:nvSpPr>
          <p:cNvPr id="3" name="コンテンツ プレースホルダー 2">
            <a:extLst>
              <a:ext uri="{FF2B5EF4-FFF2-40B4-BE49-F238E27FC236}">
                <a16:creationId xmlns:a16="http://schemas.microsoft.com/office/drawing/2014/main" id="{67ED6969-F628-3541-846E-38B58B15BE18}"/>
              </a:ext>
            </a:extLst>
          </p:cNvPr>
          <p:cNvSpPr>
            <a:spLocks noGrp="1"/>
          </p:cNvSpPr>
          <p:nvPr>
            <p:ph idx="1"/>
          </p:nvPr>
        </p:nvSpPr>
        <p:spPr/>
        <p:txBody>
          <a:bodyPr/>
          <a:lstStyle/>
          <a:p>
            <a:r>
              <a:rPr kumimoji="1" lang="ja-JP" altLang="en-US" b="1"/>
              <a:t>等値面可視化</a:t>
            </a:r>
            <a:endParaRPr kumimoji="1" lang="en-US" altLang="ja-JP" b="1" dirty="0"/>
          </a:p>
          <a:p>
            <a:pPr lvl="1"/>
            <a:r>
              <a:rPr lang="ja-JP" altLang="en-US"/>
              <a:t>多</a:t>
            </a:r>
            <a:r>
              <a:rPr kumimoji="1" lang="ja-JP" altLang="en-US"/>
              <a:t>視点</a:t>
            </a:r>
          </a:p>
        </p:txBody>
      </p:sp>
      <p:sp>
        <p:nvSpPr>
          <p:cNvPr id="6" name="テキスト ボックス 5">
            <a:extLst>
              <a:ext uri="{FF2B5EF4-FFF2-40B4-BE49-F238E27FC236}">
                <a16:creationId xmlns:a16="http://schemas.microsoft.com/office/drawing/2014/main" id="{89E73A4E-5926-A746-A5FA-991489340514}"/>
              </a:ext>
            </a:extLst>
          </p:cNvPr>
          <p:cNvSpPr txBox="1"/>
          <p:nvPr/>
        </p:nvSpPr>
        <p:spPr>
          <a:xfrm>
            <a:off x="6844054" y="3859835"/>
            <a:ext cx="4509746" cy="769441"/>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多視点（等間隔配置）の設定</a:t>
            </a:r>
            <a:endParaRPr kumimoji="1" lang="en-US" altLang="ja-JP" sz="1100" b="1" dirty="0">
              <a:latin typeface="Courier" pitchFamily="2" charset="0"/>
            </a:endParaRPr>
          </a:p>
          <a:p>
            <a:r>
              <a:rPr kumimoji="1" lang="en-US" altLang="ja-JP" sz="1100" dirty="0" err="1">
                <a:latin typeface="Courier" pitchFamily="2" charset="0"/>
              </a:rPr>
              <a:t>CubicViewport</a:t>
            </a:r>
            <a:r>
              <a:rPr kumimoji="1" lang="en-US" altLang="ja-JP" sz="1100" dirty="0">
                <a:latin typeface="Courier" pitchFamily="2" charset="0"/>
              </a:rPr>
              <a:t> viewport;</a:t>
            </a:r>
          </a:p>
          <a:p>
            <a:r>
              <a:rPr kumimoji="1" lang="en-US" altLang="ja-JP" sz="1100" dirty="0" err="1">
                <a:latin typeface="Courier" pitchFamily="2" charset="0"/>
              </a:rPr>
              <a:t>viewport.setDims</a:t>
            </a:r>
            <a:r>
              <a:rPr kumimoji="1" lang="en-US" altLang="ja-JP" sz="1100" dirty="0">
                <a:latin typeface="Courier" pitchFamily="2" charset="0"/>
              </a:rPr>
              <a:t>( {3,3,3} );</a:t>
            </a:r>
          </a:p>
          <a:p>
            <a:r>
              <a:rPr kumimoji="1" lang="en-US" altLang="ja-JP" sz="1100" dirty="0" err="1">
                <a:latin typeface="Courier" pitchFamily="2" charset="0"/>
              </a:rPr>
              <a:t>viewport.create</a:t>
            </a:r>
            <a:r>
              <a:rPr kumimoji="1" lang="en-US" altLang="ja-JP" sz="1100" dirty="0">
                <a:latin typeface="Courier" pitchFamily="2" charset="0"/>
              </a:rPr>
              <a:t>( </a:t>
            </a:r>
            <a:r>
              <a:rPr kumimoji="1" lang="en-US" altLang="ja-JP" sz="1100" dirty="0" err="1">
                <a:latin typeface="Courier" pitchFamily="2" charset="0"/>
              </a:rPr>
              <a:t>UniDir</a:t>
            </a:r>
            <a:r>
              <a:rPr kumimoji="1" lang="en-US" altLang="ja-JP" sz="1100" dirty="0">
                <a:latin typeface="Courier" pitchFamily="2" charset="0"/>
              </a:rPr>
              <a:t> ); // </a:t>
            </a:r>
            <a:r>
              <a:rPr kumimoji="1" lang="en-US" altLang="ja-JP" sz="1100" dirty="0" err="1">
                <a:latin typeface="Courier" pitchFamily="2" charset="0"/>
              </a:rPr>
              <a:t>UniDir</a:t>
            </a:r>
            <a:r>
              <a:rPr kumimoji="1" lang="en-US" altLang="ja-JP" sz="1100" dirty="0">
                <a:latin typeface="Courier" pitchFamily="2" charset="0"/>
              </a:rPr>
              <a:t> or </a:t>
            </a:r>
            <a:r>
              <a:rPr kumimoji="1" lang="en-US" altLang="ja-JP" sz="1100" dirty="0" err="1">
                <a:latin typeface="Courier" pitchFamily="2" charset="0"/>
              </a:rPr>
              <a:t>OmniDir</a:t>
            </a:r>
            <a:endParaRPr kumimoji="1" lang="en-US" altLang="ja-JP" sz="1100" dirty="0">
              <a:latin typeface="Courier" pitchFamily="2" charset="0"/>
            </a:endParaRPr>
          </a:p>
        </p:txBody>
      </p:sp>
      <p:sp>
        <p:nvSpPr>
          <p:cNvPr id="7" name="テキスト ボックス 6">
            <a:extLst>
              <a:ext uri="{FF2B5EF4-FFF2-40B4-BE49-F238E27FC236}">
                <a16:creationId xmlns:a16="http://schemas.microsoft.com/office/drawing/2014/main" id="{2F556969-9767-3C41-A701-CFFD4811269D}"/>
              </a:ext>
            </a:extLst>
          </p:cNvPr>
          <p:cNvSpPr txBox="1"/>
          <p:nvPr/>
        </p:nvSpPr>
        <p:spPr>
          <a:xfrm>
            <a:off x="6844054" y="4877292"/>
            <a:ext cx="4509746" cy="769441"/>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多視点（球面配置）の設定</a:t>
            </a:r>
            <a:endParaRPr kumimoji="1" lang="en-US" altLang="ja-JP" sz="1100" b="1" dirty="0">
              <a:latin typeface="Courier" pitchFamily="2" charset="0"/>
            </a:endParaRPr>
          </a:p>
          <a:p>
            <a:r>
              <a:rPr kumimoji="1" lang="en-US" altLang="ja-JP" sz="1100" dirty="0" err="1">
                <a:latin typeface="Courier" pitchFamily="2" charset="0"/>
              </a:rPr>
              <a:t>SphericalViewport</a:t>
            </a:r>
            <a:r>
              <a:rPr kumimoji="1" lang="en-US" altLang="ja-JP" sz="1100" dirty="0">
                <a:latin typeface="Courier" pitchFamily="2" charset="0"/>
              </a:rPr>
              <a:t> viewport;</a:t>
            </a:r>
          </a:p>
          <a:p>
            <a:r>
              <a:rPr kumimoji="1" lang="en-US" altLang="ja-JP" sz="1100" dirty="0" err="1">
                <a:latin typeface="Courier" pitchFamily="2" charset="0"/>
              </a:rPr>
              <a:t>viewport.setDims</a:t>
            </a:r>
            <a:r>
              <a:rPr kumimoji="1" lang="en-US" altLang="ja-JP" sz="1100" dirty="0">
                <a:latin typeface="Courier" pitchFamily="2" charset="0"/>
              </a:rPr>
              <a:t>( {3,3,3} );</a:t>
            </a:r>
          </a:p>
          <a:p>
            <a:r>
              <a:rPr kumimoji="1" lang="en-US" altLang="ja-JP" sz="1100" dirty="0" err="1">
                <a:latin typeface="Courier" pitchFamily="2" charset="0"/>
              </a:rPr>
              <a:t>viewport.create</a:t>
            </a:r>
            <a:r>
              <a:rPr kumimoji="1" lang="en-US" altLang="ja-JP" sz="1100" dirty="0">
                <a:latin typeface="Courier" pitchFamily="2" charset="0"/>
              </a:rPr>
              <a:t>( </a:t>
            </a:r>
            <a:r>
              <a:rPr kumimoji="1" lang="en-US" altLang="ja-JP" sz="1100" dirty="0" err="1">
                <a:latin typeface="Courier" pitchFamily="2" charset="0"/>
              </a:rPr>
              <a:t>UniDir</a:t>
            </a:r>
            <a:r>
              <a:rPr kumimoji="1" lang="en-US" altLang="ja-JP" sz="1100" dirty="0">
                <a:latin typeface="Courier" pitchFamily="2" charset="0"/>
              </a:rPr>
              <a:t> ); // </a:t>
            </a:r>
            <a:r>
              <a:rPr kumimoji="1" lang="en-US" altLang="ja-JP" sz="1100" dirty="0" err="1">
                <a:latin typeface="Courier" pitchFamily="2" charset="0"/>
              </a:rPr>
              <a:t>UniDir</a:t>
            </a:r>
            <a:r>
              <a:rPr kumimoji="1" lang="en-US" altLang="ja-JP" sz="1100" dirty="0">
                <a:latin typeface="Courier" pitchFamily="2" charset="0"/>
              </a:rPr>
              <a:t> or </a:t>
            </a:r>
            <a:r>
              <a:rPr kumimoji="1" lang="en-US" altLang="ja-JP" sz="1100" dirty="0" err="1">
                <a:latin typeface="Courier" pitchFamily="2" charset="0"/>
              </a:rPr>
              <a:t>OmniDir</a:t>
            </a:r>
            <a:endParaRPr kumimoji="1" lang="en-US" altLang="ja-JP" sz="1100" dirty="0">
              <a:latin typeface="Courier" pitchFamily="2" charset="0"/>
            </a:endParaRPr>
          </a:p>
        </p:txBody>
      </p:sp>
      <p:sp>
        <p:nvSpPr>
          <p:cNvPr id="8" name="テキスト ボックス 7">
            <a:extLst>
              <a:ext uri="{FF2B5EF4-FFF2-40B4-BE49-F238E27FC236}">
                <a16:creationId xmlns:a16="http://schemas.microsoft.com/office/drawing/2014/main" id="{E3FB7B63-81F2-7646-8DBE-90CEE7211AF8}"/>
              </a:ext>
            </a:extLst>
          </p:cNvPr>
          <p:cNvSpPr txBox="1"/>
          <p:nvPr/>
        </p:nvSpPr>
        <p:spPr>
          <a:xfrm>
            <a:off x="1586254" y="2855664"/>
            <a:ext cx="4509746" cy="3477875"/>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可視化パイプラインの設定</a:t>
            </a:r>
            <a:endParaRPr kumimoji="1" lang="en-US" altLang="ja-JP" sz="1100" b="1" dirty="0">
              <a:latin typeface="Courier" pitchFamily="2" charset="0"/>
            </a:endParaRPr>
          </a:p>
          <a:p>
            <a:r>
              <a:rPr kumimoji="1" lang="en-US" altLang="ja-JP" sz="1100" dirty="0">
                <a:latin typeface="Courier" pitchFamily="2" charset="0"/>
              </a:rPr>
              <a:t>auto pipeline = [](Screen&amp; screen, Object&amp; object )</a:t>
            </a:r>
          </a:p>
          <a:p>
            <a:r>
              <a:rPr kumimoji="1" lang="en-US" altLang="ja-JP" sz="1100" dirty="0">
                <a:latin typeface="Courier" pitchFamily="2" charset="0"/>
              </a:rPr>
              <a:t>{</a:t>
            </a:r>
          </a:p>
          <a:p>
            <a:r>
              <a:rPr kumimoji="1" lang="en-US" altLang="ja-JP" sz="1100" dirty="0">
                <a:latin typeface="Courier" pitchFamily="2" charset="0"/>
              </a:rPr>
              <a:t>    auto volume = </a:t>
            </a:r>
            <a:r>
              <a:rPr kumimoji="1" lang="en-US" altLang="ja-JP" sz="1100" dirty="0" err="1">
                <a:latin typeface="Courier" pitchFamily="2" charset="0"/>
              </a:rPr>
              <a:t>VolumeObject</a:t>
            </a:r>
            <a:r>
              <a:rPr kumimoji="1" lang="en-US" altLang="ja-JP" sz="1100" dirty="0">
                <a:latin typeface="Courier" pitchFamily="2" charset="0"/>
              </a:rPr>
              <a:t>::</a:t>
            </a:r>
            <a:r>
              <a:rPr kumimoji="1" lang="en-US" altLang="ja-JP" sz="1100" dirty="0" err="1">
                <a:latin typeface="Courier" pitchFamily="2" charset="0"/>
              </a:rPr>
              <a:t>DownCast</a:t>
            </a:r>
            <a:r>
              <a:rPr kumimoji="1" lang="en-US" altLang="ja-JP" sz="1100" dirty="0">
                <a:latin typeface="Courier" pitchFamily="2" charset="0"/>
              </a:rPr>
              <a:t>( object );</a:t>
            </a:r>
          </a:p>
          <a:p>
            <a:r>
              <a:rPr kumimoji="1" lang="en-US" altLang="ja-JP" sz="1100" dirty="0">
                <a:latin typeface="Courier" pitchFamily="2" charset="0"/>
              </a:rPr>
              <a:t>    auto polygon = </a:t>
            </a:r>
            <a:r>
              <a:rPr kumimoji="1" lang="en-US" altLang="ja-JP" sz="1100" dirty="0" err="1">
                <a:latin typeface="Courier" pitchFamily="2" charset="0"/>
              </a:rPr>
              <a:t>Isosurface</a:t>
            </a:r>
            <a:r>
              <a:rPr kumimoji="1" lang="en-US" altLang="ja-JP" sz="1100" dirty="0">
                <a:latin typeface="Courier" pitchFamily="2" charset="0"/>
              </a:rPr>
              <a:t>( volume );</a:t>
            </a:r>
          </a:p>
          <a:p>
            <a:r>
              <a:rPr kumimoji="1" lang="en-US" altLang="ja-JP" sz="1100" dirty="0">
                <a:latin typeface="Courier" pitchFamily="2" charset="0"/>
              </a:rPr>
              <a:t>    auto renderer = </a:t>
            </a:r>
            <a:r>
              <a:rPr kumimoji="1" lang="en-US" altLang="ja-JP" sz="1100" dirty="0" err="1">
                <a:latin typeface="Courier" pitchFamily="2" charset="0"/>
              </a:rPr>
              <a:t>PolygonRenderer</a:t>
            </a:r>
            <a:r>
              <a:rPr kumimoji="1" lang="en-US" altLang="ja-JP" sz="1100" dirty="0">
                <a:latin typeface="Courier" pitchFamily="2" charset="0"/>
              </a:rPr>
              <a:t>();</a:t>
            </a:r>
          </a:p>
          <a:p>
            <a:r>
              <a:rPr kumimoji="1" lang="en-US" altLang="ja-JP" sz="1100" dirty="0">
                <a:latin typeface="Courier" pitchFamily="2" charset="0"/>
              </a:rPr>
              <a:t>    </a:t>
            </a:r>
            <a:r>
              <a:rPr kumimoji="1" lang="en-US" altLang="ja-JP" sz="1100" dirty="0" err="1">
                <a:latin typeface="Courier" pitchFamily="2" charset="0"/>
              </a:rPr>
              <a:t>screen.add</a:t>
            </a:r>
            <a:r>
              <a:rPr kumimoji="1" lang="en-US" altLang="ja-JP" sz="1100" dirty="0">
                <a:latin typeface="Courier" pitchFamily="2" charset="0"/>
              </a:rPr>
              <a:t>( polygon, renderer );</a:t>
            </a:r>
          </a:p>
          <a:p>
            <a:r>
              <a:rPr kumimoji="1" lang="en-US" altLang="ja-JP" sz="1100" dirty="0">
                <a:latin typeface="Courier" pitchFamily="2" charset="0"/>
              </a:rPr>
              <a:t>}</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視点（単方向）の設定</a:t>
            </a:r>
            <a:endParaRPr kumimoji="1" lang="en-US" altLang="ja-JP" sz="1100" b="1" dirty="0">
              <a:latin typeface="Courier" pitchFamily="2" charset="0"/>
            </a:endParaRPr>
          </a:p>
          <a:p>
            <a:r>
              <a:rPr kumimoji="1" lang="en-US" altLang="ja-JP" sz="1100" dirty="0">
                <a:latin typeface="Courier" pitchFamily="2" charset="0"/>
              </a:rPr>
              <a:t>Location location( {0,0,12}, </a:t>
            </a:r>
            <a:r>
              <a:rPr kumimoji="1" lang="en-US" altLang="ja-JP" sz="1100" dirty="0" err="1">
                <a:latin typeface="Courier" pitchFamily="2" charset="0"/>
              </a:rPr>
              <a:t>UniDir</a:t>
            </a:r>
            <a:r>
              <a:rPr kumimoji="1" lang="en-US" altLang="ja-JP" sz="1100" dirty="0">
                <a:latin typeface="Courier" pitchFamily="2" charset="0"/>
              </a:rPr>
              <a:t> );</a:t>
            </a:r>
          </a:p>
          <a:p>
            <a:r>
              <a:rPr kumimoji="1" lang="en-US" altLang="ja-JP" sz="1100" dirty="0">
                <a:latin typeface="Courier" pitchFamily="2" charset="0"/>
              </a:rPr>
              <a:t>Viewport viewport( location );</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シミュレーションコードとの接続アダプタの設定</a:t>
            </a:r>
            <a:endParaRPr kumimoji="1" lang="en-US" altLang="ja-JP" sz="1100" b="1" dirty="0">
              <a:latin typeface="Courier" pitchFamily="2" charset="0"/>
            </a:endParaRPr>
          </a:p>
          <a:p>
            <a:r>
              <a:rPr kumimoji="1" lang="en-US" altLang="ja-JP" sz="1100" dirty="0">
                <a:latin typeface="Courier" pitchFamily="2" charset="0"/>
              </a:rPr>
              <a:t>Adaptor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p:txBody>
      </p:sp>
      <p:sp>
        <p:nvSpPr>
          <p:cNvPr id="4" name="右中かっこ 3">
            <a:extLst>
              <a:ext uri="{FF2B5EF4-FFF2-40B4-BE49-F238E27FC236}">
                <a16:creationId xmlns:a16="http://schemas.microsoft.com/office/drawing/2014/main" id="{29329AFE-7D61-2F47-A800-3434C9551EB0}"/>
              </a:ext>
            </a:extLst>
          </p:cNvPr>
          <p:cNvSpPr/>
          <p:nvPr/>
        </p:nvSpPr>
        <p:spPr>
          <a:xfrm>
            <a:off x="6163056" y="4581144"/>
            <a:ext cx="118872" cy="307848"/>
          </a:xfrm>
          <a:prstGeom prst="rightBrace">
            <a:avLst>
              <a:gd name="adj1" fmla="val 3867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曲線コネクタ 13">
            <a:extLst>
              <a:ext uri="{FF2B5EF4-FFF2-40B4-BE49-F238E27FC236}">
                <a16:creationId xmlns:a16="http://schemas.microsoft.com/office/drawing/2014/main" id="{C103472E-299E-A045-8970-594242115A24}"/>
              </a:ext>
            </a:extLst>
          </p:cNvPr>
          <p:cNvCxnSpPr>
            <a:endCxn id="6" idx="1"/>
          </p:cNvCxnSpPr>
          <p:nvPr/>
        </p:nvCxnSpPr>
        <p:spPr>
          <a:xfrm flipV="1">
            <a:off x="6281928" y="4244556"/>
            <a:ext cx="562126" cy="488988"/>
          </a:xfrm>
          <a:prstGeom prst="curved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曲線コネクタ 14">
            <a:extLst>
              <a:ext uri="{FF2B5EF4-FFF2-40B4-BE49-F238E27FC236}">
                <a16:creationId xmlns:a16="http://schemas.microsoft.com/office/drawing/2014/main" id="{109A2DAE-1503-0C4F-B5A7-6C147C02EF41}"/>
              </a:ext>
            </a:extLst>
          </p:cNvPr>
          <p:cNvCxnSpPr>
            <a:cxnSpLocks/>
            <a:stCxn id="4" idx="1"/>
            <a:endCxn id="7" idx="1"/>
          </p:cNvCxnSpPr>
          <p:nvPr/>
        </p:nvCxnSpPr>
        <p:spPr>
          <a:xfrm rot="10800000" flipH="1" flipV="1">
            <a:off x="6281928" y="4735067"/>
            <a:ext cx="562126" cy="526945"/>
          </a:xfrm>
          <a:prstGeom prst="curvedConnector3">
            <a:avLst>
              <a:gd name="adj1" fmla="val 56934"/>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 name="Capture__OrthoSlice_Multi" descr="Capture__OrthoSlice_Multi">
            <a:hlinkClick r:id="" action="ppaction://media"/>
            <a:extLst>
              <a:ext uri="{FF2B5EF4-FFF2-40B4-BE49-F238E27FC236}">
                <a16:creationId xmlns:a16="http://schemas.microsoft.com/office/drawing/2014/main" id="{9D0930DD-7C5B-DD4D-9149-B4CCAF59C81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62990" y="1027906"/>
            <a:ext cx="2389833" cy="2380387"/>
          </a:xfrm>
          <a:prstGeom prst="rect">
            <a:avLst/>
          </a:prstGeom>
          <a:effectLst>
            <a:outerShdw blurRad="50800" dist="38100" dir="2700000" algn="tl" rotWithShape="0">
              <a:prstClr val="black">
                <a:alpha val="40000"/>
              </a:prstClr>
            </a:outerShdw>
          </a:effectLst>
        </p:spPr>
      </p:pic>
      <p:pic>
        <p:nvPicPr>
          <p:cNvPr id="17" name="Capture___OrthoSlice_Omni" descr="Capture___OrthoSlice_Omni">
            <a:hlinkClick r:id="" action="ppaction://media"/>
            <a:extLst>
              <a:ext uri="{FF2B5EF4-FFF2-40B4-BE49-F238E27FC236}">
                <a16:creationId xmlns:a16="http://schemas.microsoft.com/office/drawing/2014/main" id="{37F163AA-C302-104F-AA19-6C431A43980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170160" y="1020168"/>
            <a:ext cx="2389833" cy="238038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044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47" fill="hold"/>
                                        <p:tgtEl>
                                          <p:spTgt spid="16"/>
                                        </p:tgtEl>
                                      </p:cBhvr>
                                    </p:cmd>
                                  </p:childTnLst>
                                </p:cTn>
                              </p:par>
                              <p:par>
                                <p:cTn id="7" presetID="1" presetClass="mediacall" presetSubtype="0" fill="hold" nodeType="withEffect">
                                  <p:stCondLst>
                                    <p:cond delay="0"/>
                                  </p:stCondLst>
                                  <p:childTnLst>
                                    <p:cmd type="call" cmd="playFrom(0.0)">
                                      <p:cBhvr>
                                        <p:cTn id="8" dur="2935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6"/>
                                        </p:tgtEl>
                                      </p:cBhvr>
                                    </p:cmd>
                                  </p:childTnLst>
                                </p:cTn>
                              </p:par>
                            </p:childTnLst>
                          </p:cTn>
                        </p:par>
                      </p:childTnLst>
                    </p:cTn>
                  </p:par>
                </p:childTnLst>
              </p:cTn>
              <p:nextCondLst>
                <p:cond evt="onClick" delay="0">
                  <p:tgtEl>
                    <p:spTgt spid="16"/>
                  </p:tgtEl>
                </p:cond>
              </p:nextCondLst>
            </p:seq>
            <p:video>
              <p:cMediaNode vol="80000">
                <p:cTn id="14" fill="hold" display="0">
                  <p:stCondLst>
                    <p:cond delay="indefinite"/>
                  </p:stCondLst>
                </p:cTn>
                <p:tgtEl>
                  <p:spTgt spid="16"/>
                </p:tgtEl>
              </p:cMediaNode>
            </p:video>
            <p:seq concurrent="1" nextAc="seek">
              <p:cTn id="15" restart="whenNotActive" fill="hold" evtFilter="cancelBubble" nodeType="interactiveSeq">
                <p:stCondLst>
                  <p:cond evt="onClick" delay="0">
                    <p:tgtEl>
                      <p:spTgt spid="1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7"/>
                                        </p:tgtEl>
                                      </p:cBhvr>
                                    </p:cmd>
                                  </p:childTnLst>
                                </p:cTn>
                              </p:par>
                            </p:childTnLst>
                          </p:cTn>
                        </p:par>
                      </p:childTnLst>
                    </p:cTn>
                  </p:par>
                </p:childTnLst>
              </p:cTn>
              <p:nextCondLst>
                <p:cond evt="onClick" delay="0">
                  <p:tgtEl>
                    <p:spTgt spid="17"/>
                  </p:tgtEl>
                </p:cond>
              </p:nextCondLst>
            </p:seq>
            <p:video>
              <p:cMediaNode vol="80000">
                <p:cTn id="20" fill="hold" display="0">
                  <p:stCondLst>
                    <p:cond delay="indefinite"/>
                  </p:stCondLst>
                </p:cTn>
                <p:tgtEl>
                  <p:spTgt spid="1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24038A24-D5BE-2C4B-B512-938754DF807D}"/>
              </a:ext>
            </a:extLst>
          </p:cNvPr>
          <p:cNvSpPr/>
          <p:nvPr/>
        </p:nvSpPr>
        <p:spPr>
          <a:xfrm>
            <a:off x="6844054" y="5035328"/>
            <a:ext cx="4509746" cy="12604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1453A38-6828-6F4B-98D9-EB1051F8A02C}"/>
              </a:ext>
            </a:extLst>
          </p:cNvPr>
          <p:cNvSpPr/>
          <p:nvPr/>
        </p:nvSpPr>
        <p:spPr>
          <a:xfrm>
            <a:off x="1583206" y="5225128"/>
            <a:ext cx="4509746" cy="1086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2093289-1C88-0343-8EB1-23B53686967D}"/>
              </a:ext>
            </a:extLst>
          </p:cNvPr>
          <p:cNvSpPr/>
          <p:nvPr/>
        </p:nvSpPr>
        <p:spPr>
          <a:xfrm>
            <a:off x="1583206" y="4733544"/>
            <a:ext cx="4509746" cy="155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28F8B2A-D356-BB46-9A93-58D419F130CF}"/>
              </a:ext>
            </a:extLst>
          </p:cNvPr>
          <p:cNvSpPr/>
          <p:nvPr/>
        </p:nvSpPr>
        <p:spPr>
          <a:xfrm>
            <a:off x="1586254" y="4581144"/>
            <a:ext cx="4506698" cy="152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39DB86E-6FD8-2543-B1CC-2227E65FCCFF}"/>
              </a:ext>
            </a:extLst>
          </p:cNvPr>
          <p:cNvSpPr>
            <a:spLocks noGrp="1"/>
          </p:cNvSpPr>
          <p:nvPr>
            <p:ph type="title"/>
          </p:nvPr>
        </p:nvSpPr>
        <p:spPr/>
        <p:txBody>
          <a:bodyPr/>
          <a:lstStyle/>
          <a:p>
            <a:r>
              <a:rPr lang="ja-JP" altLang="en-US"/>
              <a:t>参考）実装例</a:t>
            </a:r>
            <a:endParaRPr kumimoji="1" lang="ja-JP" altLang="en-US"/>
          </a:p>
        </p:txBody>
      </p:sp>
      <p:sp>
        <p:nvSpPr>
          <p:cNvPr id="3" name="コンテンツ プレースホルダー 2">
            <a:extLst>
              <a:ext uri="{FF2B5EF4-FFF2-40B4-BE49-F238E27FC236}">
                <a16:creationId xmlns:a16="http://schemas.microsoft.com/office/drawing/2014/main" id="{67ED6969-F628-3541-846E-38B58B15BE18}"/>
              </a:ext>
            </a:extLst>
          </p:cNvPr>
          <p:cNvSpPr>
            <a:spLocks noGrp="1"/>
          </p:cNvSpPr>
          <p:nvPr>
            <p:ph idx="1"/>
          </p:nvPr>
        </p:nvSpPr>
        <p:spPr/>
        <p:txBody>
          <a:bodyPr/>
          <a:lstStyle/>
          <a:p>
            <a:r>
              <a:rPr kumimoji="1" lang="ja-JP" altLang="en-US" b="1"/>
              <a:t>等値面可視化</a:t>
            </a:r>
            <a:endParaRPr kumimoji="1" lang="en-US" altLang="ja-JP" b="1" dirty="0"/>
          </a:p>
          <a:p>
            <a:pPr lvl="1"/>
            <a:r>
              <a:rPr lang="ja-JP" altLang="en-US"/>
              <a:t>適応的時間選択アダプタ</a:t>
            </a:r>
            <a:endParaRPr kumimoji="1" lang="ja-JP" altLang="en-US"/>
          </a:p>
        </p:txBody>
      </p:sp>
      <p:sp>
        <p:nvSpPr>
          <p:cNvPr id="6" name="テキスト ボックス 5">
            <a:extLst>
              <a:ext uri="{FF2B5EF4-FFF2-40B4-BE49-F238E27FC236}">
                <a16:creationId xmlns:a16="http://schemas.microsoft.com/office/drawing/2014/main" id="{89E73A4E-5926-A746-A5FA-991489340514}"/>
              </a:ext>
            </a:extLst>
          </p:cNvPr>
          <p:cNvSpPr txBox="1"/>
          <p:nvPr/>
        </p:nvSpPr>
        <p:spPr>
          <a:xfrm>
            <a:off x="6844054" y="4849249"/>
            <a:ext cx="4509746" cy="1446550"/>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適応的時間選択の設定</a:t>
            </a:r>
            <a:endParaRPr kumimoji="1" lang="en-US" altLang="ja-JP" sz="1100" b="1" dirty="0">
              <a:latin typeface="Courier" pitchFamily="2" charset="0"/>
            </a:endParaRPr>
          </a:p>
          <a:p>
            <a:r>
              <a:rPr kumimoji="1" lang="en-US" altLang="ja-JP" sz="1100" b="1" dirty="0" err="1">
                <a:latin typeface="Courier" pitchFamily="2" charset="0"/>
              </a:rPr>
              <a:t>TimestepContrlledAdaptor</a:t>
            </a:r>
            <a:r>
              <a:rPr kumimoji="1" lang="en-US" altLang="ja-JP" sz="1100" dirty="0">
                <a:latin typeface="Courier" pitchFamily="2" charset="0"/>
              </a:rPr>
              <a:t>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a:p>
            <a:r>
              <a:rPr kumimoji="1" lang="en-US" altLang="ja-JP" sz="1100" dirty="0" err="1">
                <a:latin typeface="Courier" pitchFamily="2" charset="0"/>
              </a:rPr>
              <a:t>adaptor.</a:t>
            </a:r>
            <a:r>
              <a:rPr kumimoji="1" lang="en-US" altLang="ja-JP" sz="1100" b="1" dirty="0" err="1">
                <a:latin typeface="Courier" pitchFamily="2" charset="0"/>
              </a:rPr>
              <a:t>setValidationInterval</a:t>
            </a:r>
            <a:r>
              <a:rPr kumimoji="1" lang="en-US" altLang="ja-JP" sz="1100" b="1" dirty="0">
                <a:latin typeface="Courier" pitchFamily="2" charset="0"/>
              </a:rPr>
              <a:t>( 10 );</a:t>
            </a:r>
          </a:p>
        </p:txBody>
      </p:sp>
      <p:sp>
        <p:nvSpPr>
          <p:cNvPr id="8" name="テキスト ボックス 7">
            <a:extLst>
              <a:ext uri="{FF2B5EF4-FFF2-40B4-BE49-F238E27FC236}">
                <a16:creationId xmlns:a16="http://schemas.microsoft.com/office/drawing/2014/main" id="{E3FB7B63-81F2-7646-8DBE-90CEE7211AF8}"/>
              </a:ext>
            </a:extLst>
          </p:cNvPr>
          <p:cNvSpPr txBox="1"/>
          <p:nvPr/>
        </p:nvSpPr>
        <p:spPr>
          <a:xfrm>
            <a:off x="1586254" y="2855664"/>
            <a:ext cx="4509746" cy="3477875"/>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可視化パイプラインの設定</a:t>
            </a:r>
            <a:endParaRPr kumimoji="1" lang="en-US" altLang="ja-JP" sz="1100" b="1" dirty="0">
              <a:latin typeface="Courier" pitchFamily="2" charset="0"/>
            </a:endParaRPr>
          </a:p>
          <a:p>
            <a:r>
              <a:rPr kumimoji="1" lang="en-US" altLang="ja-JP" sz="1100" dirty="0">
                <a:latin typeface="Courier" pitchFamily="2" charset="0"/>
              </a:rPr>
              <a:t>auto pipeline = [](Screen&amp; screen, Object&amp; object )</a:t>
            </a:r>
          </a:p>
          <a:p>
            <a:r>
              <a:rPr kumimoji="1" lang="en-US" altLang="ja-JP" sz="1100" dirty="0">
                <a:latin typeface="Courier" pitchFamily="2" charset="0"/>
              </a:rPr>
              <a:t>{</a:t>
            </a:r>
          </a:p>
          <a:p>
            <a:r>
              <a:rPr kumimoji="1" lang="en-US" altLang="ja-JP" sz="1100" dirty="0">
                <a:latin typeface="Courier" pitchFamily="2" charset="0"/>
              </a:rPr>
              <a:t>    auto volume = </a:t>
            </a:r>
            <a:r>
              <a:rPr kumimoji="1" lang="en-US" altLang="ja-JP" sz="1100" dirty="0" err="1">
                <a:latin typeface="Courier" pitchFamily="2" charset="0"/>
              </a:rPr>
              <a:t>VolumeObject</a:t>
            </a:r>
            <a:r>
              <a:rPr kumimoji="1" lang="en-US" altLang="ja-JP" sz="1100" dirty="0">
                <a:latin typeface="Courier" pitchFamily="2" charset="0"/>
              </a:rPr>
              <a:t>::</a:t>
            </a:r>
            <a:r>
              <a:rPr kumimoji="1" lang="en-US" altLang="ja-JP" sz="1100" dirty="0" err="1">
                <a:latin typeface="Courier" pitchFamily="2" charset="0"/>
              </a:rPr>
              <a:t>DownCast</a:t>
            </a:r>
            <a:r>
              <a:rPr kumimoji="1" lang="en-US" altLang="ja-JP" sz="1100" dirty="0">
                <a:latin typeface="Courier" pitchFamily="2" charset="0"/>
              </a:rPr>
              <a:t>( object );</a:t>
            </a:r>
          </a:p>
          <a:p>
            <a:r>
              <a:rPr kumimoji="1" lang="en-US" altLang="ja-JP" sz="1100" dirty="0">
                <a:latin typeface="Courier" pitchFamily="2" charset="0"/>
              </a:rPr>
              <a:t>    auto polygon = </a:t>
            </a:r>
            <a:r>
              <a:rPr kumimoji="1" lang="en-US" altLang="ja-JP" sz="1100" dirty="0" err="1">
                <a:latin typeface="Courier" pitchFamily="2" charset="0"/>
              </a:rPr>
              <a:t>Isosurface</a:t>
            </a:r>
            <a:r>
              <a:rPr kumimoji="1" lang="en-US" altLang="ja-JP" sz="1100" dirty="0">
                <a:latin typeface="Courier" pitchFamily="2" charset="0"/>
              </a:rPr>
              <a:t>( volume );</a:t>
            </a:r>
          </a:p>
          <a:p>
            <a:r>
              <a:rPr kumimoji="1" lang="en-US" altLang="ja-JP" sz="1100" dirty="0">
                <a:latin typeface="Courier" pitchFamily="2" charset="0"/>
              </a:rPr>
              <a:t>    auto renderer = </a:t>
            </a:r>
            <a:r>
              <a:rPr kumimoji="1" lang="en-US" altLang="ja-JP" sz="1100" dirty="0" err="1">
                <a:latin typeface="Courier" pitchFamily="2" charset="0"/>
              </a:rPr>
              <a:t>PolygonRenderer</a:t>
            </a:r>
            <a:r>
              <a:rPr kumimoji="1" lang="en-US" altLang="ja-JP" sz="1100" dirty="0">
                <a:latin typeface="Courier" pitchFamily="2" charset="0"/>
              </a:rPr>
              <a:t>();</a:t>
            </a:r>
          </a:p>
          <a:p>
            <a:r>
              <a:rPr kumimoji="1" lang="en-US" altLang="ja-JP" sz="1100" dirty="0">
                <a:latin typeface="Courier" pitchFamily="2" charset="0"/>
              </a:rPr>
              <a:t>    </a:t>
            </a:r>
            <a:r>
              <a:rPr kumimoji="1" lang="en-US" altLang="ja-JP" sz="1100" dirty="0" err="1">
                <a:latin typeface="Courier" pitchFamily="2" charset="0"/>
              </a:rPr>
              <a:t>screen.add</a:t>
            </a:r>
            <a:r>
              <a:rPr kumimoji="1" lang="en-US" altLang="ja-JP" sz="1100" dirty="0">
                <a:latin typeface="Courier" pitchFamily="2" charset="0"/>
              </a:rPr>
              <a:t>( polygon, renderer );</a:t>
            </a:r>
          </a:p>
          <a:p>
            <a:r>
              <a:rPr kumimoji="1" lang="en-US" altLang="ja-JP" sz="1100" dirty="0">
                <a:latin typeface="Courier" pitchFamily="2" charset="0"/>
              </a:rPr>
              <a:t>}</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視点（単方向）の設定</a:t>
            </a:r>
            <a:endParaRPr kumimoji="1" lang="en-US" altLang="ja-JP" sz="1100" b="1" dirty="0">
              <a:latin typeface="Courier" pitchFamily="2" charset="0"/>
            </a:endParaRPr>
          </a:p>
          <a:p>
            <a:r>
              <a:rPr kumimoji="1" lang="en-US" altLang="ja-JP" sz="1100" dirty="0">
                <a:latin typeface="Courier" pitchFamily="2" charset="0"/>
              </a:rPr>
              <a:t>Location location( {0,0,12}, </a:t>
            </a:r>
            <a:r>
              <a:rPr kumimoji="1" lang="en-US" altLang="ja-JP" sz="1100" dirty="0" err="1">
                <a:latin typeface="Courier" pitchFamily="2" charset="0"/>
              </a:rPr>
              <a:t>UniDir</a:t>
            </a:r>
            <a:r>
              <a:rPr kumimoji="1" lang="en-US" altLang="ja-JP" sz="1100" dirty="0">
                <a:latin typeface="Courier" pitchFamily="2" charset="0"/>
              </a:rPr>
              <a:t> );</a:t>
            </a:r>
          </a:p>
          <a:p>
            <a:r>
              <a:rPr kumimoji="1" lang="en-US" altLang="ja-JP" sz="1100" dirty="0">
                <a:latin typeface="Courier" pitchFamily="2" charset="0"/>
              </a:rPr>
              <a:t>Viewport viewport( location );</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シミュレーションコードとの接続アダプタの設定</a:t>
            </a:r>
            <a:endParaRPr kumimoji="1" lang="en-US" altLang="ja-JP" sz="1100" b="1" dirty="0">
              <a:latin typeface="Courier" pitchFamily="2" charset="0"/>
            </a:endParaRPr>
          </a:p>
          <a:p>
            <a:r>
              <a:rPr kumimoji="1" lang="en-US" altLang="ja-JP" sz="1100" dirty="0">
                <a:latin typeface="Courier" pitchFamily="2" charset="0"/>
              </a:rPr>
              <a:t>Adaptor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p:txBody>
      </p:sp>
      <p:sp>
        <p:nvSpPr>
          <p:cNvPr id="14" name="右中かっこ 13">
            <a:extLst>
              <a:ext uri="{FF2B5EF4-FFF2-40B4-BE49-F238E27FC236}">
                <a16:creationId xmlns:a16="http://schemas.microsoft.com/office/drawing/2014/main" id="{D4BF352E-B8BB-7B4A-BDF9-02793FD2C7B3}"/>
              </a:ext>
            </a:extLst>
          </p:cNvPr>
          <p:cNvSpPr/>
          <p:nvPr/>
        </p:nvSpPr>
        <p:spPr>
          <a:xfrm>
            <a:off x="6193534" y="5225127"/>
            <a:ext cx="179833" cy="1086771"/>
          </a:xfrm>
          <a:prstGeom prst="rightBrace">
            <a:avLst>
              <a:gd name="adj1" fmla="val 3867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曲線コネクタ 15">
            <a:extLst>
              <a:ext uri="{FF2B5EF4-FFF2-40B4-BE49-F238E27FC236}">
                <a16:creationId xmlns:a16="http://schemas.microsoft.com/office/drawing/2014/main" id="{43AF48C7-146C-2842-B469-B2D4EB6AB8E7}"/>
              </a:ext>
            </a:extLst>
          </p:cNvPr>
          <p:cNvCxnSpPr>
            <a:cxnSpLocks/>
            <a:endCxn id="6" idx="1"/>
          </p:cNvCxnSpPr>
          <p:nvPr/>
        </p:nvCxnSpPr>
        <p:spPr>
          <a:xfrm flipV="1">
            <a:off x="6373367" y="5572524"/>
            <a:ext cx="470687" cy="197340"/>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5" name="MovieR10rate100_ISAV">
            <a:hlinkClick r:id="" action="ppaction://media"/>
            <a:extLst>
              <a:ext uri="{FF2B5EF4-FFF2-40B4-BE49-F238E27FC236}">
                <a16:creationId xmlns:a16="http://schemas.microsoft.com/office/drawing/2014/main" id="{C1D3BBE7-7B6D-D84E-9EBA-B435098322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02812" y="1281176"/>
            <a:ext cx="3148975" cy="314897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513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ja-JP" altLang="en-US" b="1"/>
              <a:t>スマート</a:t>
            </a:r>
            <a:r>
              <a:rPr lang="en-US" altLang="ja-JP" b="1" dirty="0"/>
              <a:t>In-situ</a:t>
            </a:r>
            <a:r>
              <a:rPr lang="ja-JP" altLang="en-US" b="1"/>
              <a:t>可視化</a:t>
            </a:r>
            <a:endParaRPr kumimoji="1" lang="en-US" altLang="ja-JP" b="1" dirty="0"/>
          </a:p>
          <a:p>
            <a:pPr lvl="1"/>
            <a:r>
              <a:rPr lang="ja-JP" altLang="en-US"/>
              <a:t>効率的な知見獲得を目指した</a:t>
            </a:r>
            <a:r>
              <a:rPr lang="en-US" altLang="ja-JP" dirty="0"/>
              <a:t>In-situ</a:t>
            </a:r>
            <a:r>
              <a:rPr lang="ja-JP" altLang="en-US"/>
              <a:t>可視化</a:t>
            </a:r>
            <a:endParaRPr lang="en-US" altLang="ja-JP" dirty="0"/>
          </a:p>
          <a:p>
            <a:pPr lvl="1"/>
            <a:r>
              <a:rPr lang="ja-JP" altLang="en-US"/>
              <a:t>３つの指標：時間・空間・変数</a:t>
            </a:r>
            <a:endParaRPr lang="en-US" altLang="ja-JP" dirty="0"/>
          </a:p>
          <a:p>
            <a:pPr lvl="1"/>
            <a:r>
              <a:rPr lang="ja-JP" altLang="en-US"/>
              <a:t>適応的時間選択</a:t>
            </a:r>
            <a:endParaRPr lang="en-US" altLang="ja-JP" dirty="0"/>
          </a:p>
          <a:p>
            <a:pPr marL="0" indent="0">
              <a:buNone/>
            </a:pPr>
            <a:endParaRPr lang="en-US" altLang="ja-JP" dirty="0"/>
          </a:p>
          <a:p>
            <a:pPr marL="0" indent="0">
              <a:buNone/>
            </a:pPr>
            <a:r>
              <a:rPr lang="ja-JP" altLang="en-US" b="1"/>
              <a:t>今後の予定</a:t>
            </a:r>
            <a:endParaRPr lang="en-US" altLang="ja-JP" b="1" dirty="0"/>
          </a:p>
          <a:p>
            <a:pPr lvl="1"/>
            <a:r>
              <a:rPr lang="ja-JP" altLang="en-US"/>
              <a:t>スマート</a:t>
            </a:r>
            <a:r>
              <a:rPr lang="en-US" altLang="ja-JP" dirty="0"/>
              <a:t>In-situ</a:t>
            </a:r>
            <a:r>
              <a:rPr lang="ja-JP" altLang="en-US"/>
              <a:t>可視化フレームワーク</a:t>
            </a:r>
            <a:endParaRPr lang="en-US" altLang="ja-JP" dirty="0"/>
          </a:p>
          <a:p>
            <a:pPr lvl="1"/>
            <a:r>
              <a:rPr lang="ja-JP" altLang="en-US"/>
              <a:t>適応的空間選択（最適視点推定）</a:t>
            </a:r>
            <a:endParaRPr lang="en-US" altLang="ja-JP" dirty="0"/>
          </a:p>
          <a:p>
            <a:pPr lvl="1"/>
            <a:r>
              <a:rPr lang="en-US" altLang="ja-JP" dirty="0"/>
              <a:t>In-situ</a:t>
            </a:r>
            <a:r>
              <a:rPr lang="ja-JP" altLang="en-US"/>
              <a:t>可視化後の探索性能向上</a:t>
            </a:r>
            <a:endParaRPr lang="en-US" altLang="ja-JP" dirty="0"/>
          </a:p>
        </p:txBody>
      </p:sp>
      <p:grpSp>
        <p:nvGrpSpPr>
          <p:cNvPr id="4" name="グループ化 3">
            <a:extLst>
              <a:ext uri="{FF2B5EF4-FFF2-40B4-BE49-F238E27FC236}">
                <a16:creationId xmlns:a16="http://schemas.microsoft.com/office/drawing/2014/main" id="{C6A4FBEA-A797-5E4A-929A-91D156468B12}"/>
              </a:ext>
            </a:extLst>
          </p:cNvPr>
          <p:cNvGrpSpPr/>
          <p:nvPr/>
        </p:nvGrpSpPr>
        <p:grpSpPr>
          <a:xfrm>
            <a:off x="7379769" y="3034331"/>
            <a:ext cx="4496348" cy="2775303"/>
            <a:chOff x="2441385" y="-1190007"/>
            <a:chExt cx="9842112" cy="6074895"/>
          </a:xfrm>
        </p:grpSpPr>
        <p:pic>
          <p:nvPicPr>
            <p:cNvPr id="5" name="図 4" descr="screenshot_242.png">
              <a:extLst>
                <a:ext uri="{FF2B5EF4-FFF2-40B4-BE49-F238E27FC236}">
                  <a16:creationId xmlns:a16="http://schemas.microsoft.com/office/drawing/2014/main" id="{384C09E2-74AB-DA44-B4EF-F41A4C2A040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491" t="36351" r="33550" b="24702"/>
            <a:stretch/>
          </p:blipFill>
          <p:spPr>
            <a:xfrm>
              <a:off x="5736297" y="3407739"/>
              <a:ext cx="1598529" cy="1477149"/>
            </a:xfrm>
            <a:prstGeom prst="roundRect">
              <a:avLst/>
            </a:prstGeom>
          </p:spPr>
        </p:pic>
        <p:pic>
          <p:nvPicPr>
            <p:cNvPr id="6" name="図 5" descr="displacement_surface_300.png">
              <a:extLst>
                <a:ext uri="{FF2B5EF4-FFF2-40B4-BE49-F238E27FC236}">
                  <a16:creationId xmlns:a16="http://schemas.microsoft.com/office/drawing/2014/main" id="{BF699945-D90A-C747-ADA6-4738DE19CDA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6053" t="30898" r="22819" b="32647"/>
            <a:stretch/>
          </p:blipFill>
          <p:spPr>
            <a:xfrm>
              <a:off x="2444235" y="-1179898"/>
              <a:ext cx="1616742" cy="1477149"/>
            </a:xfrm>
            <a:prstGeom prst="roundRect">
              <a:avLst/>
            </a:prstGeom>
          </p:spPr>
        </p:pic>
        <p:pic>
          <p:nvPicPr>
            <p:cNvPr id="7" name="図 6" descr="proposed_all_with_edge.png">
              <a:extLst>
                <a:ext uri="{FF2B5EF4-FFF2-40B4-BE49-F238E27FC236}">
                  <a16:creationId xmlns:a16="http://schemas.microsoft.com/office/drawing/2014/main" id="{5E2CF237-E578-0445-B380-4CD4B04E3DA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0349" t="41547" r="24545" b="18243"/>
            <a:stretch/>
          </p:blipFill>
          <p:spPr>
            <a:xfrm>
              <a:off x="8999145" y="1870818"/>
              <a:ext cx="1630632" cy="1522951"/>
            </a:xfrm>
            <a:prstGeom prst="roundRect">
              <a:avLst/>
            </a:prstGeom>
          </p:spPr>
        </p:pic>
        <p:pic>
          <p:nvPicPr>
            <p:cNvPr id="8" name="図 7">
              <a:extLst>
                <a:ext uri="{FF2B5EF4-FFF2-40B4-BE49-F238E27FC236}">
                  <a16:creationId xmlns:a16="http://schemas.microsoft.com/office/drawing/2014/main" id="{3F888C63-55BA-5749-A048-802B432CD6AE}"/>
                </a:ext>
              </a:extLst>
            </p:cNvPr>
            <p:cNvPicPr>
              <a:picLocks noChangeAspect="1"/>
            </p:cNvPicPr>
            <p:nvPr/>
          </p:nvPicPr>
          <p:blipFill rotWithShape="1">
            <a:blip r:embed="rId6"/>
            <a:srcRect l="25562" t="20305" r="35235" b="42694"/>
            <a:stretch/>
          </p:blipFill>
          <p:spPr>
            <a:xfrm>
              <a:off x="7360045" y="1870820"/>
              <a:ext cx="1616739" cy="1522949"/>
            </a:xfrm>
            <a:prstGeom prst="roundRect">
              <a:avLst/>
            </a:prstGeom>
            <a:ln>
              <a:noFill/>
            </a:ln>
          </p:spPr>
        </p:pic>
        <p:pic>
          <p:nvPicPr>
            <p:cNvPr id="9" name="Picture 190" descr="volume_rendering">
              <a:extLst>
                <a:ext uri="{FF2B5EF4-FFF2-40B4-BE49-F238E27FC236}">
                  <a16:creationId xmlns:a16="http://schemas.microsoft.com/office/drawing/2014/main" id="{FE346E6A-5297-7342-9562-B42B7EB8E380}"/>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4614" t="34414" r="29252" b="21807"/>
            <a:stretch/>
          </p:blipFill>
          <p:spPr bwMode="auto">
            <a:xfrm>
              <a:off x="10663020" y="-1190007"/>
              <a:ext cx="1610322" cy="1528150"/>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A0DCF9B8-ED8C-8F4A-A6B2-078485CE3FE2}"/>
                </a:ext>
              </a:extLst>
            </p:cNvPr>
            <p:cNvPicPr>
              <a:picLocks noChangeAspect="1"/>
            </p:cNvPicPr>
            <p:nvPr/>
          </p:nvPicPr>
          <p:blipFill rotWithShape="1">
            <a:blip r:embed="rId8"/>
            <a:srcRect l="31140" t="27519" r="23478" b="15359"/>
            <a:stretch/>
          </p:blipFill>
          <p:spPr>
            <a:xfrm>
              <a:off x="4093845" y="1870818"/>
              <a:ext cx="1613176" cy="1522951"/>
            </a:xfrm>
            <a:prstGeom prst="roundRect">
              <a:avLst/>
            </a:prstGeom>
            <a:ln>
              <a:noFill/>
            </a:ln>
          </p:spPr>
        </p:pic>
        <p:pic>
          <p:nvPicPr>
            <p:cNvPr id="11" name="図 10" descr="screenshot_308.png">
              <a:extLst>
                <a:ext uri="{FF2B5EF4-FFF2-40B4-BE49-F238E27FC236}">
                  <a16:creationId xmlns:a16="http://schemas.microsoft.com/office/drawing/2014/main" id="{A0445562-5FB5-6846-B32C-85B7D5FA8958}"/>
                </a:ext>
              </a:extLst>
            </p:cNvPr>
            <p:cNvPicPr>
              <a:picLocks noChangeAspect="1"/>
            </p:cNvPicPr>
            <p:nvPr/>
          </p:nvPicPr>
          <p:blipFill rotWithShape="1">
            <a:blip r:embed="rId9">
              <a:extLst>
                <a:ext uri="{28A0092B-C50C-407E-A947-70E740481C1C}">
                  <a14:useLocalDpi xmlns:a14="http://schemas.microsoft.com/office/drawing/2010/main"/>
                </a:ext>
              </a:extLst>
            </a:blip>
            <a:srcRect l="7525" t="39176" r="21654" b="18791"/>
            <a:stretch/>
          </p:blipFill>
          <p:spPr>
            <a:xfrm>
              <a:off x="5732241" y="1870818"/>
              <a:ext cx="1602585" cy="1522951"/>
            </a:xfrm>
            <a:prstGeom prst="roundRect">
              <a:avLst/>
            </a:prstGeom>
          </p:spPr>
        </p:pic>
        <p:pic>
          <p:nvPicPr>
            <p:cNvPr id="12" name="図 11">
              <a:extLst>
                <a:ext uri="{FF2B5EF4-FFF2-40B4-BE49-F238E27FC236}">
                  <a16:creationId xmlns:a16="http://schemas.microsoft.com/office/drawing/2014/main" id="{35034799-E151-8C4B-AB85-6964F3C811FF}"/>
                </a:ext>
              </a:extLst>
            </p:cNvPr>
            <p:cNvPicPr>
              <a:picLocks noChangeAspect="1"/>
            </p:cNvPicPr>
            <p:nvPr/>
          </p:nvPicPr>
          <p:blipFill rotWithShape="1">
            <a:blip r:embed="rId10"/>
            <a:srcRect l="32234" t="26092" r="18994" b="29935"/>
            <a:stretch/>
          </p:blipFill>
          <p:spPr>
            <a:xfrm>
              <a:off x="2441385" y="1870819"/>
              <a:ext cx="1619592" cy="1522950"/>
            </a:xfrm>
            <a:prstGeom prst="roundRect">
              <a:avLst/>
            </a:prstGeom>
          </p:spPr>
        </p:pic>
        <p:pic>
          <p:nvPicPr>
            <p:cNvPr id="13" name="図 12">
              <a:extLst>
                <a:ext uri="{FF2B5EF4-FFF2-40B4-BE49-F238E27FC236}">
                  <a16:creationId xmlns:a16="http://schemas.microsoft.com/office/drawing/2014/main" id="{86148284-A8F2-9F49-8869-439C270C1FEF}"/>
                </a:ext>
              </a:extLst>
            </p:cNvPr>
            <p:cNvPicPr>
              <a:picLocks noChangeAspect="1"/>
            </p:cNvPicPr>
            <p:nvPr/>
          </p:nvPicPr>
          <p:blipFill rotWithShape="1">
            <a:blip r:embed="rId11"/>
            <a:srcRect l="43668" t="17415" r="34743" b="19094"/>
            <a:stretch/>
          </p:blipFill>
          <p:spPr>
            <a:xfrm>
              <a:off x="10666889" y="316267"/>
              <a:ext cx="1602585" cy="1517647"/>
            </a:xfrm>
            <a:prstGeom prst="roundRect">
              <a:avLst/>
            </a:prstGeom>
          </p:spPr>
        </p:pic>
        <p:pic>
          <p:nvPicPr>
            <p:cNvPr id="14" name="図 13">
              <a:extLst>
                <a:ext uri="{FF2B5EF4-FFF2-40B4-BE49-F238E27FC236}">
                  <a16:creationId xmlns:a16="http://schemas.microsoft.com/office/drawing/2014/main" id="{11E10F16-1B5C-5D43-B983-0614649C0147}"/>
                </a:ext>
              </a:extLst>
            </p:cNvPr>
            <p:cNvPicPr>
              <a:picLocks noChangeAspect="1"/>
            </p:cNvPicPr>
            <p:nvPr/>
          </p:nvPicPr>
          <p:blipFill rotWithShape="1">
            <a:blip r:embed="rId12"/>
            <a:srcRect l="56965" t="43751" r="13803" b="20636"/>
            <a:stretch/>
          </p:blipFill>
          <p:spPr>
            <a:xfrm>
              <a:off x="7360046" y="-1179897"/>
              <a:ext cx="1616738" cy="1477148"/>
            </a:xfrm>
            <a:prstGeom prst="roundRect">
              <a:avLst/>
            </a:prstGeom>
            <a:ln>
              <a:noFill/>
            </a:ln>
          </p:spPr>
        </p:pic>
        <p:pic>
          <p:nvPicPr>
            <p:cNvPr id="15" name="図 14">
              <a:extLst>
                <a:ext uri="{FF2B5EF4-FFF2-40B4-BE49-F238E27FC236}">
                  <a16:creationId xmlns:a16="http://schemas.microsoft.com/office/drawing/2014/main" id="{DDFB207D-39D4-CD43-8E2E-798F21E72F2D}"/>
                </a:ext>
              </a:extLst>
            </p:cNvPr>
            <p:cNvPicPr>
              <a:picLocks noChangeAspect="1"/>
            </p:cNvPicPr>
            <p:nvPr/>
          </p:nvPicPr>
          <p:blipFill rotWithShape="1">
            <a:blip r:embed="rId13"/>
            <a:srcRect l="32295" t="20879" r="19526" b="20437"/>
            <a:stretch/>
          </p:blipFill>
          <p:spPr>
            <a:xfrm>
              <a:off x="9010145" y="3407739"/>
              <a:ext cx="1625149" cy="1477149"/>
            </a:xfrm>
            <a:prstGeom prst="roundRect">
              <a:avLst/>
            </a:prstGeom>
          </p:spPr>
        </p:pic>
        <p:pic>
          <p:nvPicPr>
            <p:cNvPr id="16" name="図 15">
              <a:extLst>
                <a:ext uri="{FF2B5EF4-FFF2-40B4-BE49-F238E27FC236}">
                  <a16:creationId xmlns:a16="http://schemas.microsoft.com/office/drawing/2014/main" id="{5447A170-B306-7C4F-B875-543C3157DC47}"/>
                </a:ext>
              </a:extLst>
            </p:cNvPr>
            <p:cNvPicPr>
              <a:picLocks noChangeAspect="1"/>
            </p:cNvPicPr>
            <p:nvPr/>
          </p:nvPicPr>
          <p:blipFill rotWithShape="1">
            <a:blip r:embed="rId14"/>
            <a:srcRect l="31811" t="17984" r="31932" b="27253"/>
            <a:stretch/>
          </p:blipFill>
          <p:spPr>
            <a:xfrm>
              <a:off x="10658385" y="1870818"/>
              <a:ext cx="1619592" cy="1525834"/>
            </a:xfrm>
            <a:prstGeom prst="roundRect">
              <a:avLst/>
            </a:prstGeom>
          </p:spPr>
        </p:pic>
        <p:pic>
          <p:nvPicPr>
            <p:cNvPr id="17" name="図 16">
              <a:extLst>
                <a:ext uri="{FF2B5EF4-FFF2-40B4-BE49-F238E27FC236}">
                  <a16:creationId xmlns:a16="http://schemas.microsoft.com/office/drawing/2014/main" id="{24012858-A7C5-2C49-BF6D-27C5B67C92F6}"/>
                </a:ext>
              </a:extLst>
            </p:cNvPr>
            <p:cNvPicPr/>
            <p:nvPr/>
          </p:nvPicPr>
          <p:blipFill rotWithShape="1">
            <a:blip r:embed="rId15">
              <a:extLst>
                <a:ext uri="{28A0092B-C50C-407E-A947-70E740481C1C}">
                  <a14:useLocalDpi xmlns:a14="http://schemas.microsoft.com/office/drawing/2010/main" val="0"/>
                </a:ext>
              </a:extLst>
            </a:blip>
            <a:srcRect l="36850" t="23753" r="21872" b="33748"/>
            <a:stretch/>
          </p:blipFill>
          <p:spPr bwMode="auto">
            <a:xfrm>
              <a:off x="5732241" y="319392"/>
              <a:ext cx="1602585" cy="1528718"/>
            </a:xfrm>
            <a:prstGeom prst="roundRect">
              <a:avLst/>
            </a:prstGeom>
            <a:noFill/>
            <a:ln>
              <a:noFill/>
            </a:ln>
            <a:extLst>
              <a:ext uri="{53640926-AAD7-44D8-BBD7-CCE9431645EC}">
                <a14:shadowObscured xmlns:a14="http://schemas.microsoft.com/office/drawing/2010/main"/>
              </a:ext>
            </a:extLst>
          </p:spPr>
        </p:pic>
        <p:pic>
          <p:nvPicPr>
            <p:cNvPr id="18" name="図 17">
              <a:extLst>
                <a:ext uri="{FF2B5EF4-FFF2-40B4-BE49-F238E27FC236}">
                  <a16:creationId xmlns:a16="http://schemas.microsoft.com/office/drawing/2014/main" id="{B9F8BD58-4495-8B42-A06D-B533CB5ACF18}"/>
                </a:ext>
              </a:extLst>
            </p:cNvPr>
            <p:cNvPicPr>
              <a:picLocks noChangeAspect="1"/>
            </p:cNvPicPr>
            <p:nvPr/>
          </p:nvPicPr>
          <p:blipFill rotWithShape="1">
            <a:blip r:embed="rId16"/>
            <a:srcRect l="17241" t="10123" r="18713" b="13964"/>
            <a:stretch/>
          </p:blipFill>
          <p:spPr>
            <a:xfrm>
              <a:off x="10652865" y="3424977"/>
              <a:ext cx="1630632" cy="1449599"/>
            </a:xfrm>
            <a:prstGeom prst="roundRect">
              <a:avLst/>
            </a:prstGeom>
          </p:spPr>
        </p:pic>
        <p:pic>
          <p:nvPicPr>
            <p:cNvPr id="19" name="図 18">
              <a:extLst>
                <a:ext uri="{FF2B5EF4-FFF2-40B4-BE49-F238E27FC236}">
                  <a16:creationId xmlns:a16="http://schemas.microsoft.com/office/drawing/2014/main" id="{576EC3FF-1FB0-9840-A4D3-FF682FF9B631}"/>
                </a:ext>
              </a:extLst>
            </p:cNvPr>
            <p:cNvPicPr>
              <a:picLocks noChangeAspect="1"/>
            </p:cNvPicPr>
            <p:nvPr/>
          </p:nvPicPr>
          <p:blipFill rotWithShape="1">
            <a:blip r:embed="rId17"/>
            <a:srcRect l="5405" t="19818" r="43211" b="12595"/>
            <a:stretch/>
          </p:blipFill>
          <p:spPr>
            <a:xfrm>
              <a:off x="2441385" y="325159"/>
              <a:ext cx="1619592" cy="1522951"/>
            </a:xfrm>
            <a:prstGeom prst="roundRect">
              <a:avLst/>
            </a:prstGeom>
          </p:spPr>
        </p:pic>
        <p:pic>
          <p:nvPicPr>
            <p:cNvPr id="20" name="図 19" descr="jsces2012_20120528_20-55-07.bmp">
              <a:extLst>
                <a:ext uri="{FF2B5EF4-FFF2-40B4-BE49-F238E27FC236}">
                  <a16:creationId xmlns:a16="http://schemas.microsoft.com/office/drawing/2014/main" id="{47F5E04E-40B5-FD4D-AFBD-232A0AFA4CB3}"/>
                </a:ext>
              </a:extLst>
            </p:cNvPr>
            <p:cNvPicPr>
              <a:picLocks noChangeAspect="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36437" t="30647" r="39933" b="40491"/>
            <a:stretch/>
          </p:blipFill>
          <p:spPr>
            <a:xfrm>
              <a:off x="7360046" y="316267"/>
              <a:ext cx="1616738" cy="1481033"/>
            </a:xfrm>
            <a:prstGeom prst="roundRect">
              <a:avLst/>
            </a:prstGeom>
            <a:ln>
              <a:noFill/>
            </a:ln>
          </p:spPr>
        </p:pic>
        <p:pic>
          <p:nvPicPr>
            <p:cNvPr id="21" name="図 20">
              <a:extLst>
                <a:ext uri="{FF2B5EF4-FFF2-40B4-BE49-F238E27FC236}">
                  <a16:creationId xmlns:a16="http://schemas.microsoft.com/office/drawing/2014/main" id="{49EE82FF-6DBB-2F47-89A8-C8C331235723}"/>
                </a:ext>
              </a:extLst>
            </p:cNvPr>
            <p:cNvPicPr>
              <a:picLocks noChangeAspect="1"/>
            </p:cNvPicPr>
            <p:nvPr/>
          </p:nvPicPr>
          <p:blipFill rotWithShape="1">
            <a:blip r:embed="rId19">
              <a:clrChange>
                <a:clrFrom>
                  <a:srgbClr val="FFFFFF"/>
                </a:clrFrom>
                <a:clrTo>
                  <a:srgbClr val="FFFFFF">
                    <a:alpha val="0"/>
                  </a:srgbClr>
                </a:clrTo>
              </a:clrChange>
            </a:blip>
            <a:srcRect l="20216" t="37749" r="38780" b="13502"/>
            <a:stretch/>
          </p:blipFill>
          <p:spPr>
            <a:xfrm>
              <a:off x="5732241" y="-1179898"/>
              <a:ext cx="1602585" cy="1477149"/>
            </a:xfrm>
            <a:prstGeom prst="roundRect">
              <a:avLst/>
            </a:prstGeom>
            <a:ln>
              <a:noFill/>
            </a:ln>
          </p:spPr>
        </p:pic>
        <p:pic>
          <p:nvPicPr>
            <p:cNvPr id="22" name="図 21">
              <a:extLst>
                <a:ext uri="{FF2B5EF4-FFF2-40B4-BE49-F238E27FC236}">
                  <a16:creationId xmlns:a16="http://schemas.microsoft.com/office/drawing/2014/main" id="{BB54F3EB-9416-DD48-AD46-D954AD9E3FE0}"/>
                </a:ext>
              </a:extLst>
            </p:cNvPr>
            <p:cNvPicPr>
              <a:picLocks noChangeAspect="1"/>
            </p:cNvPicPr>
            <p:nvPr/>
          </p:nvPicPr>
          <p:blipFill rotWithShape="1">
            <a:blip r:embed="rId20">
              <a:extLst>
                <a:ext uri="{28A0092B-C50C-407E-A947-70E740481C1C}">
                  <a14:useLocalDpi xmlns:a14="http://schemas.microsoft.com/office/drawing/2010/main" val="0"/>
                </a:ext>
              </a:extLst>
            </a:blip>
            <a:srcRect l="41343" t="20487" r="22049" b="47499"/>
            <a:stretch/>
          </p:blipFill>
          <p:spPr>
            <a:xfrm>
              <a:off x="2441386" y="3407739"/>
              <a:ext cx="1619592" cy="1477149"/>
            </a:xfrm>
            <a:prstGeom prst="roundRect">
              <a:avLst/>
            </a:prstGeom>
            <a:effectLst/>
          </p:spPr>
        </p:pic>
        <p:pic>
          <p:nvPicPr>
            <p:cNvPr id="23" name="図 22">
              <a:extLst>
                <a:ext uri="{FF2B5EF4-FFF2-40B4-BE49-F238E27FC236}">
                  <a16:creationId xmlns:a16="http://schemas.microsoft.com/office/drawing/2014/main" id="{DD7EF8E5-28C1-194E-ABDC-01C30699F675}"/>
                </a:ext>
              </a:extLst>
            </p:cNvPr>
            <p:cNvPicPr>
              <a:picLocks noChangeAspect="1"/>
            </p:cNvPicPr>
            <p:nvPr/>
          </p:nvPicPr>
          <p:blipFill rotWithShape="1">
            <a:blip r:embed="rId21"/>
            <a:srcRect l="49148" t="30408" r="11512" b="32312"/>
            <a:stretch/>
          </p:blipFill>
          <p:spPr>
            <a:xfrm>
              <a:off x="4093845" y="319392"/>
              <a:ext cx="1613176" cy="1528718"/>
            </a:xfrm>
            <a:prstGeom prst="roundRect">
              <a:avLst/>
            </a:prstGeom>
          </p:spPr>
        </p:pic>
        <p:pic>
          <p:nvPicPr>
            <p:cNvPr id="24" name="図 5">
              <a:extLst>
                <a:ext uri="{FF2B5EF4-FFF2-40B4-BE49-F238E27FC236}">
                  <a16:creationId xmlns:a16="http://schemas.microsoft.com/office/drawing/2014/main" id="{1395E192-CD73-214B-89D8-ECEA841E50EB}"/>
                </a:ext>
              </a:extLst>
            </p:cNvPr>
            <p:cNvPicPr>
              <a:picLocks noChangeAspect="1"/>
            </p:cNvPicPr>
            <p:nvPr/>
          </p:nvPicPr>
          <p:blipFill rotWithShape="1">
            <a:blip r:embed="rId22">
              <a:extLst>
                <a:ext uri="{28A0092B-C50C-407E-A947-70E740481C1C}">
                  <a14:useLocalDpi xmlns:a14="http://schemas.microsoft.com/office/drawing/2010/main" val="0"/>
                </a:ext>
              </a:extLst>
            </a:blip>
            <a:srcRect l="47905" t="8179" r="36097" b="68870"/>
            <a:stretch/>
          </p:blipFill>
          <p:spPr bwMode="auto">
            <a:xfrm>
              <a:off x="4090278" y="3407739"/>
              <a:ext cx="1613889" cy="146683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10" descr="screenshot_339.png">
              <a:extLst>
                <a:ext uri="{FF2B5EF4-FFF2-40B4-BE49-F238E27FC236}">
                  <a16:creationId xmlns:a16="http://schemas.microsoft.com/office/drawing/2014/main" id="{5C1ED87B-1FFA-7741-8E40-C4C29C65922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54001" t="3926" r="3749" b="5264"/>
            <a:stretch/>
          </p:blipFill>
          <p:spPr bwMode="auto">
            <a:xfrm>
              <a:off x="4090278" y="-1179898"/>
              <a:ext cx="1616743" cy="1477149"/>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7" descr="スクリーンショット 2016-08-29 13.23.25.png">
              <a:extLst>
                <a:ext uri="{FF2B5EF4-FFF2-40B4-BE49-F238E27FC236}">
                  <a16:creationId xmlns:a16="http://schemas.microsoft.com/office/drawing/2014/main" id="{0AC867D6-2FEF-5D42-BAB7-E54706C8BFC7}"/>
                </a:ext>
              </a:extLst>
            </p:cNvPr>
            <p:cNvPicPr>
              <a:picLocks noChangeAspect="1"/>
            </p:cNvPicPr>
            <p:nvPr/>
          </p:nvPicPr>
          <p:blipFill rotWithShape="1">
            <a:blip r:embed="rId24">
              <a:extLst>
                <a:ext uri="{28A0092B-C50C-407E-A947-70E740481C1C}">
                  <a14:useLocalDpi xmlns:a14="http://schemas.microsoft.com/office/drawing/2010/main" val="0"/>
                </a:ext>
              </a:extLst>
            </a:blip>
            <a:srcRect l="44885" t="7034" r="23973" b="35314"/>
            <a:stretch/>
          </p:blipFill>
          <p:spPr>
            <a:xfrm>
              <a:off x="7357187" y="3407739"/>
              <a:ext cx="1619597" cy="1477149"/>
            </a:xfrm>
            <a:prstGeom prst="roundRect">
              <a:avLst/>
            </a:prstGeom>
          </p:spPr>
        </p:pic>
        <p:pic>
          <p:nvPicPr>
            <p:cNvPr id="27" name="図 26">
              <a:extLst>
                <a:ext uri="{FF2B5EF4-FFF2-40B4-BE49-F238E27FC236}">
                  <a16:creationId xmlns:a16="http://schemas.microsoft.com/office/drawing/2014/main" id="{FCC3637D-44E7-7040-93B4-1C555357DF12}"/>
                </a:ext>
              </a:extLst>
            </p:cNvPr>
            <p:cNvPicPr>
              <a:picLocks noChangeAspect="1"/>
            </p:cNvPicPr>
            <p:nvPr/>
          </p:nvPicPr>
          <p:blipFill rotWithShape="1">
            <a:blip r:embed="rId25"/>
            <a:srcRect l="23184" t="34876" r="35737" b="28340"/>
            <a:stretch/>
          </p:blipFill>
          <p:spPr>
            <a:xfrm>
              <a:off x="8999145" y="319392"/>
              <a:ext cx="1630632" cy="1522951"/>
            </a:xfrm>
            <a:prstGeom prst="roundRect">
              <a:avLst/>
            </a:prstGeom>
          </p:spPr>
        </p:pic>
        <p:pic>
          <p:nvPicPr>
            <p:cNvPr id="28" name="図 27" descr="screenshot_347.png">
              <a:extLst>
                <a:ext uri="{FF2B5EF4-FFF2-40B4-BE49-F238E27FC236}">
                  <a16:creationId xmlns:a16="http://schemas.microsoft.com/office/drawing/2014/main" id="{AA870A89-9B8D-F745-8F05-B327C32CAEBD}"/>
                </a:ext>
              </a:extLst>
            </p:cNvPr>
            <p:cNvPicPr>
              <a:picLocks noChangeAspect="1"/>
            </p:cNvPicPr>
            <p:nvPr/>
          </p:nvPicPr>
          <p:blipFill rotWithShape="1">
            <a:blip r:embed="rId26">
              <a:extLst>
                <a:ext uri="{28A0092B-C50C-407E-A947-70E740481C1C}">
                  <a14:useLocalDpi xmlns:a14="http://schemas.microsoft.com/office/drawing/2010/main" val="0"/>
                </a:ext>
              </a:extLst>
            </a:blip>
            <a:srcRect l="18763" t="26777" r="13051" b="13336"/>
            <a:stretch/>
          </p:blipFill>
          <p:spPr>
            <a:xfrm>
              <a:off x="9004662" y="-1179898"/>
              <a:ext cx="1630632" cy="1477149"/>
            </a:xfrm>
            <a:prstGeom prst="roundRect">
              <a:avLst/>
            </a:prstGeom>
          </p:spPr>
        </p:pic>
      </p:grpSp>
      <p:grpSp>
        <p:nvGrpSpPr>
          <p:cNvPr id="58" name="グループ化 57">
            <a:extLst>
              <a:ext uri="{FF2B5EF4-FFF2-40B4-BE49-F238E27FC236}">
                <a16:creationId xmlns:a16="http://schemas.microsoft.com/office/drawing/2014/main" id="{E2DD2499-B527-4D4B-971E-9222F6DFB18E}"/>
              </a:ext>
            </a:extLst>
          </p:cNvPr>
          <p:cNvGrpSpPr/>
          <p:nvPr/>
        </p:nvGrpSpPr>
        <p:grpSpPr>
          <a:xfrm>
            <a:off x="8018786" y="5864556"/>
            <a:ext cx="3752951" cy="584775"/>
            <a:chOff x="8018786" y="5864556"/>
            <a:chExt cx="3752951" cy="584775"/>
          </a:xfrm>
        </p:grpSpPr>
        <p:sp>
          <p:nvSpPr>
            <p:cNvPr id="56" name="テキスト ボックス 55">
              <a:extLst>
                <a:ext uri="{FF2B5EF4-FFF2-40B4-BE49-F238E27FC236}">
                  <a16:creationId xmlns:a16="http://schemas.microsoft.com/office/drawing/2014/main" id="{F9BEDDA1-67E6-C749-BD38-3555CD724296}"/>
                </a:ext>
              </a:extLst>
            </p:cNvPr>
            <p:cNvSpPr txBox="1"/>
            <p:nvPr/>
          </p:nvSpPr>
          <p:spPr>
            <a:xfrm>
              <a:off x="8603562" y="5864556"/>
              <a:ext cx="3168175" cy="584775"/>
            </a:xfrm>
            <a:prstGeom prst="rect">
              <a:avLst/>
            </a:prstGeom>
            <a:noFill/>
          </p:spPr>
          <p:txBody>
            <a:bodyPr wrap="none" rtlCol="0">
              <a:spAutoFit/>
            </a:bodyPr>
            <a:lstStyle/>
            <a:p>
              <a:pPr algn="r"/>
              <a:r>
                <a:rPr kumimoji="1" lang="en" altLang="ja-JP" sz="1600" dirty="0"/>
                <a:t>https://</a:t>
              </a:r>
              <a:r>
                <a:rPr kumimoji="1" lang="en" altLang="ja-JP" b="1" dirty="0" err="1"/>
                <a:t>github</a:t>
              </a:r>
              <a:r>
                <a:rPr kumimoji="1" lang="en" altLang="ja-JP" sz="1600" dirty="0" err="1"/>
                <a:t>.com</a:t>
              </a:r>
              <a:r>
                <a:rPr kumimoji="1" lang="en" altLang="ja-JP" sz="1600" dirty="0"/>
                <a:t>/</a:t>
              </a:r>
              <a:r>
                <a:rPr kumimoji="1" lang="en" altLang="ja-JP" sz="1600" dirty="0" err="1"/>
                <a:t>naohisas</a:t>
              </a:r>
              <a:r>
                <a:rPr kumimoji="1" lang="en" altLang="ja-JP" sz="1600" dirty="0"/>
                <a:t>/</a:t>
              </a:r>
              <a:r>
                <a:rPr kumimoji="1" lang="en" altLang="ja-JP" b="1" dirty="0"/>
                <a:t>KVS</a:t>
              </a:r>
              <a:endParaRPr kumimoji="1" lang="en" altLang="ja-JP" sz="1600" b="1" dirty="0"/>
            </a:p>
            <a:p>
              <a:pPr algn="r"/>
              <a:r>
                <a:rPr kumimoji="1" lang="en" altLang="ja-JP" sz="1400" dirty="0">
                  <a:solidFill>
                    <a:schemeClr val="bg1">
                      <a:lumMod val="75000"/>
                    </a:schemeClr>
                  </a:solidFill>
                </a:rPr>
                <a:t>https://</a:t>
              </a:r>
              <a:r>
                <a:rPr kumimoji="1" lang="en" altLang="ja-JP" sz="1400" dirty="0" err="1">
                  <a:solidFill>
                    <a:schemeClr val="bg1">
                      <a:lumMod val="75000"/>
                    </a:schemeClr>
                  </a:solidFill>
                </a:rPr>
                <a:t>github.com</a:t>
              </a:r>
              <a:r>
                <a:rPr kumimoji="1" lang="en" altLang="ja-JP" sz="1400" dirty="0">
                  <a:solidFill>
                    <a:schemeClr val="bg1">
                      <a:lumMod val="75000"/>
                    </a:schemeClr>
                  </a:solidFill>
                </a:rPr>
                <a:t>/</a:t>
              </a:r>
              <a:r>
                <a:rPr kumimoji="1" lang="en" altLang="ja-JP" sz="1400" dirty="0" err="1">
                  <a:solidFill>
                    <a:schemeClr val="bg1">
                      <a:lumMod val="75000"/>
                    </a:schemeClr>
                  </a:solidFill>
                </a:rPr>
                <a:t>vizlab-kobe</a:t>
              </a:r>
              <a:r>
                <a:rPr kumimoji="1" lang="en" altLang="ja-JP" sz="1400" dirty="0">
                  <a:solidFill>
                    <a:schemeClr val="bg1">
                      <a:lumMod val="75000"/>
                    </a:schemeClr>
                  </a:solidFill>
                </a:rPr>
                <a:t>/</a:t>
              </a:r>
              <a:r>
                <a:rPr kumimoji="1" lang="en" altLang="ja-JP" sz="1400" dirty="0" err="1">
                  <a:solidFill>
                    <a:schemeClr val="bg1">
                      <a:lumMod val="75000"/>
                    </a:schemeClr>
                  </a:solidFill>
                </a:rPr>
                <a:t>InSituVis</a:t>
              </a:r>
              <a:endParaRPr kumimoji="1" lang="ja-JP" altLang="en-US" sz="1400">
                <a:solidFill>
                  <a:schemeClr val="bg1">
                    <a:lumMod val="75000"/>
                  </a:schemeClr>
                </a:solidFill>
              </a:endParaRPr>
            </a:p>
          </p:txBody>
        </p:sp>
        <p:pic>
          <p:nvPicPr>
            <p:cNvPr id="57" name="図 56">
              <a:extLst>
                <a:ext uri="{FF2B5EF4-FFF2-40B4-BE49-F238E27FC236}">
                  <a16:creationId xmlns:a16="http://schemas.microsoft.com/office/drawing/2014/main" id="{7C55E0EB-73E0-0542-8180-BC6E69FCBB71}"/>
                </a:ext>
              </a:extLst>
            </p:cNvPr>
            <p:cNvPicPr>
              <a:picLocks noChangeAspect="1"/>
            </p:cNvPicPr>
            <p:nvPr/>
          </p:nvPicPr>
          <p:blipFill>
            <a:blip r:embed="rId27"/>
            <a:stretch>
              <a:fillRect/>
            </a:stretch>
          </p:blipFill>
          <p:spPr>
            <a:xfrm>
              <a:off x="8018786" y="5864556"/>
              <a:ext cx="584775" cy="584775"/>
            </a:xfrm>
            <a:prstGeom prst="rect">
              <a:avLst/>
            </a:prstGeom>
          </p:spPr>
        </p:pic>
      </p:grpSp>
    </p:spTree>
    <p:extLst>
      <p:ext uri="{BB962C8B-B14F-4D97-AF65-F5344CB8AC3E}">
        <p14:creationId xmlns:p14="http://schemas.microsoft.com/office/powerpoint/2010/main" val="3181390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C193CC-D806-C848-B495-2C14BEA9D1B9}"/>
              </a:ext>
            </a:extLst>
          </p:cNvPr>
          <p:cNvSpPr>
            <a:spLocks noGrp="1"/>
          </p:cNvSpPr>
          <p:nvPr>
            <p:ph type="title"/>
          </p:nvPr>
        </p:nvSpPr>
        <p:spPr/>
        <p:txBody>
          <a:bodyPr/>
          <a:lstStyle/>
          <a:p>
            <a:r>
              <a:rPr kumimoji="1" lang="ja-JP" altLang="en-US"/>
              <a:t>謝辞</a:t>
            </a:r>
          </a:p>
        </p:txBody>
      </p:sp>
      <p:sp>
        <p:nvSpPr>
          <p:cNvPr id="3" name="コンテンツ プレースホルダー 2">
            <a:extLst>
              <a:ext uri="{FF2B5EF4-FFF2-40B4-BE49-F238E27FC236}">
                <a16:creationId xmlns:a16="http://schemas.microsoft.com/office/drawing/2014/main" id="{E0E36BDC-FD1B-C849-ACEC-446AE4A0395C}"/>
              </a:ext>
            </a:extLst>
          </p:cNvPr>
          <p:cNvSpPr>
            <a:spLocks noGrp="1"/>
          </p:cNvSpPr>
          <p:nvPr>
            <p:ph idx="1"/>
          </p:nvPr>
        </p:nvSpPr>
        <p:spPr/>
        <p:txBody>
          <a:bodyPr/>
          <a:lstStyle/>
          <a:p>
            <a:r>
              <a:rPr kumimoji="1" lang="ja-JP" altLang="en-US" b="1"/>
              <a:t>科研費</a:t>
            </a:r>
            <a:endParaRPr kumimoji="1" lang="en-US" altLang="ja-JP" b="1" dirty="0"/>
          </a:p>
          <a:p>
            <a:pPr lvl="1"/>
            <a:r>
              <a:rPr lang="en-US" altLang="ja-JP" dirty="0"/>
              <a:t>20H04194</a:t>
            </a:r>
            <a:r>
              <a:rPr lang="ja-JP" altLang="en-US"/>
              <a:t>：効率的な知見獲得を目指した大規模数値計算向けスマート</a:t>
            </a:r>
            <a:r>
              <a:rPr lang="en" altLang="ja-JP" dirty="0"/>
              <a:t>In-situ</a:t>
            </a:r>
            <a:r>
              <a:rPr lang="ja-JP" altLang="en-US"/>
              <a:t>可視化（基</a:t>
            </a:r>
            <a:r>
              <a:rPr lang="en-US" altLang="ja-JP" dirty="0"/>
              <a:t>B</a:t>
            </a:r>
            <a:r>
              <a:rPr lang="ja-JP" altLang="en-US"/>
              <a:t>・代表）</a:t>
            </a:r>
            <a:endParaRPr lang="en-US" altLang="ja-JP" dirty="0"/>
          </a:p>
          <a:p>
            <a:pPr lvl="1"/>
            <a:r>
              <a:rPr lang="en-US" altLang="ja-JP" dirty="0"/>
              <a:t>19H03976</a:t>
            </a:r>
            <a:r>
              <a:rPr lang="ja-JP" altLang="en-US"/>
              <a:t>：構音シミュレーターと医療情報を用いた構音障害の物理的病理の推定（基</a:t>
            </a:r>
            <a:r>
              <a:rPr lang="en-US" altLang="ja-JP" dirty="0"/>
              <a:t>B</a:t>
            </a:r>
            <a:r>
              <a:rPr lang="ja-JP" altLang="en-US"/>
              <a:t>・分担）</a:t>
            </a:r>
            <a:endParaRPr lang="en-US" altLang="ja-JP" dirty="0"/>
          </a:p>
          <a:p>
            <a:r>
              <a:rPr lang="ja-JP" altLang="en-US" b="1"/>
              <a:t>協力</a:t>
            </a:r>
            <a:endParaRPr lang="en-US" altLang="ja-JP" b="1" dirty="0"/>
          </a:p>
          <a:p>
            <a:pPr lvl="1"/>
            <a:r>
              <a:rPr lang="ja-JP" altLang="ja-JP"/>
              <a:t>吉永司助教</a:t>
            </a:r>
            <a:r>
              <a:rPr lang="ja-JP" altLang="en-US"/>
              <a:t>（豊橋技術科学大学）</a:t>
            </a:r>
            <a:endParaRPr lang="en-US" altLang="ja-JP" dirty="0"/>
          </a:p>
          <a:p>
            <a:pPr lvl="1"/>
            <a:r>
              <a:rPr lang="ja-JP" altLang="ja-JP"/>
              <a:t>野崎一徳准教授 </a:t>
            </a:r>
            <a:r>
              <a:rPr lang="ja-JP" altLang="en-US"/>
              <a:t>（大阪大学歯学部附属病院）</a:t>
            </a:r>
            <a:endParaRPr lang="en-US" altLang="ja-JP" dirty="0"/>
          </a:p>
        </p:txBody>
      </p:sp>
    </p:spTree>
    <p:extLst>
      <p:ext uri="{BB962C8B-B14F-4D97-AF65-F5344CB8AC3E}">
        <p14:creationId xmlns:p14="http://schemas.microsoft.com/office/powerpoint/2010/main" val="198707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7DFE79-F055-6143-BFA8-B92B55703532}"/>
              </a:ext>
            </a:extLst>
          </p:cNvPr>
          <p:cNvSpPr>
            <a:spLocks noGrp="1"/>
          </p:cNvSpPr>
          <p:nvPr>
            <p:ph type="title"/>
          </p:nvPr>
        </p:nvSpPr>
        <p:spPr/>
        <p:txBody>
          <a:bodyPr/>
          <a:lstStyle/>
          <a:p>
            <a:r>
              <a:rPr kumimoji="1" lang="ja-JP" altLang="en-US"/>
              <a:t>研究紹介</a:t>
            </a:r>
            <a:r>
              <a:rPr lang="ja-JP" altLang="en-US"/>
              <a:t>（</a:t>
            </a:r>
            <a:r>
              <a:rPr lang="en-US" altLang="ja-JP" dirty="0"/>
              <a:t>2/4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62BDD076-6C8C-804C-BBDA-CFD56FF6150A}"/>
              </a:ext>
            </a:extLst>
          </p:cNvPr>
          <p:cNvSpPr>
            <a:spLocks noGrp="1"/>
          </p:cNvSpPr>
          <p:nvPr>
            <p:ph idx="1"/>
          </p:nvPr>
        </p:nvSpPr>
        <p:spPr/>
        <p:txBody>
          <a:bodyPr/>
          <a:lstStyle/>
          <a:p>
            <a:r>
              <a:rPr lang="ja-JP" altLang="en-US" b="1"/>
              <a:t>重要な変化を見逃さない可視化</a:t>
            </a:r>
            <a:endParaRPr lang="en-US" altLang="ja-JP" b="1" dirty="0"/>
          </a:p>
          <a:p>
            <a:pPr lvl="1"/>
            <a:r>
              <a:rPr lang="ja-JP" altLang="en-US"/>
              <a:t>アンサンブルシミュレーション向け視覚的データ解析</a:t>
            </a:r>
            <a:endParaRPr kumimoji="1" lang="ja-JP" altLang="en-US"/>
          </a:p>
        </p:txBody>
      </p:sp>
      <p:grpSp>
        <p:nvGrpSpPr>
          <p:cNvPr id="4" name="グループ化 3">
            <a:extLst>
              <a:ext uri="{FF2B5EF4-FFF2-40B4-BE49-F238E27FC236}">
                <a16:creationId xmlns:a16="http://schemas.microsoft.com/office/drawing/2014/main" id="{0FB67418-A074-D54A-AFAB-59B2622AD79F}"/>
              </a:ext>
            </a:extLst>
          </p:cNvPr>
          <p:cNvGrpSpPr/>
          <p:nvPr/>
        </p:nvGrpSpPr>
        <p:grpSpPr>
          <a:xfrm>
            <a:off x="362712" y="2840437"/>
            <a:ext cx="3325261" cy="3426968"/>
            <a:chOff x="362712" y="2921713"/>
            <a:chExt cx="3325261" cy="3426968"/>
          </a:xfrm>
        </p:grpSpPr>
        <p:pic>
          <p:nvPicPr>
            <p:cNvPr id="205" name="図 204">
              <a:extLst>
                <a:ext uri="{FF2B5EF4-FFF2-40B4-BE49-F238E27FC236}">
                  <a16:creationId xmlns:a16="http://schemas.microsoft.com/office/drawing/2014/main" id="{8704483E-87A5-4E4B-B260-66CA37A93CC7}"/>
                </a:ext>
              </a:extLst>
            </p:cNvPr>
            <p:cNvPicPr>
              <a:picLocks noChangeAspect="1"/>
            </p:cNvPicPr>
            <p:nvPr/>
          </p:nvPicPr>
          <p:blipFill>
            <a:blip r:embed="rId2"/>
            <a:stretch>
              <a:fillRect/>
            </a:stretch>
          </p:blipFill>
          <p:spPr>
            <a:xfrm>
              <a:off x="362712" y="2921713"/>
              <a:ext cx="3325261" cy="2901189"/>
            </a:xfrm>
            <a:prstGeom prst="rect">
              <a:avLst/>
            </a:prstGeom>
          </p:spPr>
        </p:pic>
        <p:sp>
          <p:nvSpPr>
            <p:cNvPr id="215" name="テキスト ボックス 214">
              <a:extLst>
                <a:ext uri="{FF2B5EF4-FFF2-40B4-BE49-F238E27FC236}">
                  <a16:creationId xmlns:a16="http://schemas.microsoft.com/office/drawing/2014/main" id="{987AC958-03B2-A740-9E76-3675BFD85620}"/>
                </a:ext>
              </a:extLst>
            </p:cNvPr>
            <p:cNvSpPr txBox="1"/>
            <p:nvPr/>
          </p:nvSpPr>
          <p:spPr>
            <a:xfrm>
              <a:off x="623355" y="5856238"/>
              <a:ext cx="2803973" cy="492443"/>
            </a:xfrm>
            <a:prstGeom prst="rect">
              <a:avLst/>
            </a:prstGeom>
            <a:noFill/>
          </p:spPr>
          <p:txBody>
            <a:bodyPr wrap="none" rtlCol="0">
              <a:spAutoFit/>
            </a:bodyPr>
            <a:lstStyle/>
            <a:p>
              <a:pPr algn="ctr"/>
              <a:r>
                <a:rPr kumimoji="1" lang="ja-JP" altLang="en-US" sz="1400"/>
                <a:t>アンサンブルデータ</a:t>
              </a:r>
              <a:endParaRPr kumimoji="1" lang="en-US" altLang="ja-JP" sz="1400" dirty="0"/>
            </a:p>
            <a:p>
              <a:pPr algn="ctr"/>
              <a:r>
                <a:rPr kumimoji="1" lang="ja-JP" altLang="en-US" sz="1200"/>
                <a:t>（アンサンブル</a:t>
              </a:r>
              <a:r>
                <a:rPr kumimoji="1" lang="en-US" altLang="ja-JP" sz="1200" dirty="0"/>
                <a:t>E, </a:t>
              </a:r>
              <a:r>
                <a:rPr kumimoji="1" lang="ja-JP" altLang="en-US" sz="1200"/>
                <a:t>時系列</a:t>
              </a:r>
              <a:r>
                <a:rPr kumimoji="1" lang="en-US" altLang="ja-JP" sz="1200" dirty="0"/>
                <a:t>T</a:t>
              </a:r>
              <a:r>
                <a:rPr kumimoji="1" lang="ja-JP" altLang="en-US" sz="1200"/>
                <a:t>、多変数</a:t>
              </a:r>
              <a:r>
                <a:rPr kumimoji="1" lang="en-US" altLang="ja-JP" sz="1200" dirty="0"/>
                <a:t>V</a:t>
              </a:r>
              <a:r>
                <a:rPr kumimoji="1" lang="ja-JP" altLang="en-US" sz="1200"/>
                <a:t>）</a:t>
              </a:r>
            </a:p>
          </p:txBody>
        </p:sp>
      </p:grpSp>
      <p:grpSp>
        <p:nvGrpSpPr>
          <p:cNvPr id="5" name="グループ化 4">
            <a:extLst>
              <a:ext uri="{FF2B5EF4-FFF2-40B4-BE49-F238E27FC236}">
                <a16:creationId xmlns:a16="http://schemas.microsoft.com/office/drawing/2014/main" id="{6B4051D6-48F0-D04F-BE19-F5C5DDBDA59C}"/>
              </a:ext>
            </a:extLst>
          </p:cNvPr>
          <p:cNvGrpSpPr/>
          <p:nvPr/>
        </p:nvGrpSpPr>
        <p:grpSpPr>
          <a:xfrm>
            <a:off x="3854048" y="3429000"/>
            <a:ext cx="3045059" cy="2621249"/>
            <a:chOff x="3854048" y="3429000"/>
            <a:chExt cx="3045059" cy="2621249"/>
          </a:xfrm>
        </p:grpSpPr>
        <p:grpSp>
          <p:nvGrpSpPr>
            <p:cNvPr id="214" name="グループ化 213">
              <a:extLst>
                <a:ext uri="{FF2B5EF4-FFF2-40B4-BE49-F238E27FC236}">
                  <a16:creationId xmlns:a16="http://schemas.microsoft.com/office/drawing/2014/main" id="{6F5504E2-0BED-2349-854E-E72387AEB9E1}"/>
                </a:ext>
              </a:extLst>
            </p:cNvPr>
            <p:cNvGrpSpPr/>
            <p:nvPr/>
          </p:nvGrpSpPr>
          <p:grpSpPr>
            <a:xfrm>
              <a:off x="3854048" y="3429000"/>
              <a:ext cx="3045059" cy="2241934"/>
              <a:chOff x="3435681" y="4080840"/>
              <a:chExt cx="3045059" cy="2241934"/>
            </a:xfrm>
          </p:grpSpPr>
          <p:pic>
            <p:nvPicPr>
              <p:cNvPr id="207" name="図 206" descr="グラフ, 折れ線グラフ&#10;&#10;自動的に生成された説明">
                <a:extLst>
                  <a:ext uri="{FF2B5EF4-FFF2-40B4-BE49-F238E27FC236}">
                    <a16:creationId xmlns:a16="http://schemas.microsoft.com/office/drawing/2014/main" id="{00FD1404-F956-E64E-A5EB-F03ABE5AC703}"/>
                  </a:ext>
                </a:extLst>
              </p:cNvPr>
              <p:cNvPicPr>
                <a:picLocks noChangeAspect="1"/>
              </p:cNvPicPr>
              <p:nvPr/>
            </p:nvPicPr>
            <p:blipFill rotWithShape="1">
              <a:blip r:embed="rId3"/>
              <a:srcRect b="49955"/>
              <a:stretch/>
            </p:blipFill>
            <p:spPr>
              <a:xfrm>
                <a:off x="3435681" y="4080840"/>
                <a:ext cx="1454042" cy="1152528"/>
              </a:xfrm>
              <a:prstGeom prst="rect">
                <a:avLst/>
              </a:prstGeom>
            </p:spPr>
          </p:pic>
          <p:pic>
            <p:nvPicPr>
              <p:cNvPr id="208" name="図 207" descr="グラフ, 折れ線グラフ&#10;&#10;自動的に生成された説明">
                <a:extLst>
                  <a:ext uri="{FF2B5EF4-FFF2-40B4-BE49-F238E27FC236}">
                    <a16:creationId xmlns:a16="http://schemas.microsoft.com/office/drawing/2014/main" id="{D1B733CF-223E-0842-8A90-AB8035BCA74F}"/>
                  </a:ext>
                </a:extLst>
              </p:cNvPr>
              <p:cNvPicPr>
                <a:picLocks noChangeAspect="1"/>
              </p:cNvPicPr>
              <p:nvPr/>
            </p:nvPicPr>
            <p:blipFill rotWithShape="1">
              <a:blip r:embed="rId3"/>
              <a:srcRect t="51648"/>
              <a:stretch/>
            </p:blipFill>
            <p:spPr>
              <a:xfrm>
                <a:off x="5012864" y="4081784"/>
                <a:ext cx="1454042" cy="1113550"/>
              </a:xfrm>
              <a:prstGeom prst="rect">
                <a:avLst/>
              </a:prstGeom>
            </p:spPr>
          </p:pic>
          <p:pic>
            <p:nvPicPr>
              <p:cNvPr id="210" name="図 209" descr="マップ&#10;&#10;自動的に生成された説明">
                <a:extLst>
                  <a:ext uri="{FF2B5EF4-FFF2-40B4-BE49-F238E27FC236}">
                    <a16:creationId xmlns:a16="http://schemas.microsoft.com/office/drawing/2014/main" id="{6F94A6B2-32ED-D049-9CC3-1DFA329A611D}"/>
                  </a:ext>
                </a:extLst>
              </p:cNvPr>
              <p:cNvPicPr>
                <a:picLocks noChangeAspect="1"/>
              </p:cNvPicPr>
              <p:nvPr/>
            </p:nvPicPr>
            <p:blipFill rotWithShape="1">
              <a:blip r:embed="rId4"/>
              <a:srcRect l="64900" t="12642" r="4000" b="7603"/>
              <a:stretch/>
            </p:blipFill>
            <p:spPr>
              <a:xfrm>
                <a:off x="5061968" y="5326514"/>
                <a:ext cx="1418772" cy="985386"/>
              </a:xfrm>
              <a:prstGeom prst="rect">
                <a:avLst/>
              </a:prstGeom>
            </p:spPr>
          </p:pic>
          <p:pic>
            <p:nvPicPr>
              <p:cNvPr id="211" name="図 210" descr="マップ&#10;&#10;自動的に生成された説明">
                <a:extLst>
                  <a:ext uri="{FF2B5EF4-FFF2-40B4-BE49-F238E27FC236}">
                    <a16:creationId xmlns:a16="http://schemas.microsoft.com/office/drawing/2014/main" id="{B3A1C54F-30BB-8146-BC74-4EB2DEC66DB7}"/>
                  </a:ext>
                </a:extLst>
              </p:cNvPr>
              <p:cNvPicPr>
                <a:picLocks noChangeAspect="1"/>
              </p:cNvPicPr>
              <p:nvPr/>
            </p:nvPicPr>
            <p:blipFill rotWithShape="1">
              <a:blip r:embed="rId4"/>
              <a:srcRect l="776" t="13775" r="67350" b="6472"/>
              <a:stretch/>
            </p:blipFill>
            <p:spPr>
              <a:xfrm>
                <a:off x="3490438" y="5337388"/>
                <a:ext cx="1454042" cy="985386"/>
              </a:xfrm>
              <a:prstGeom prst="rect">
                <a:avLst/>
              </a:prstGeom>
            </p:spPr>
          </p:pic>
        </p:grpSp>
        <p:sp>
          <p:nvSpPr>
            <p:cNvPr id="216" name="テキスト ボックス 215">
              <a:extLst>
                <a:ext uri="{FF2B5EF4-FFF2-40B4-BE49-F238E27FC236}">
                  <a16:creationId xmlns:a16="http://schemas.microsoft.com/office/drawing/2014/main" id="{1C27C6AB-FFA8-7848-B973-420F5B2DD5E7}"/>
                </a:ext>
              </a:extLst>
            </p:cNvPr>
            <p:cNvSpPr txBox="1"/>
            <p:nvPr/>
          </p:nvSpPr>
          <p:spPr>
            <a:xfrm>
              <a:off x="5147298" y="5796333"/>
              <a:ext cx="1737975" cy="253916"/>
            </a:xfrm>
            <a:prstGeom prst="rect">
              <a:avLst/>
            </a:prstGeom>
            <a:noFill/>
          </p:spPr>
          <p:txBody>
            <a:bodyPr wrap="none" rtlCol="0">
              <a:spAutoFit/>
            </a:bodyPr>
            <a:lstStyle/>
            <a:p>
              <a:pPr algn="r"/>
              <a:r>
                <a:rPr kumimoji="1" lang="en-US" altLang="ja-JP" sz="1050" dirty="0" err="1"/>
                <a:t>Y.Maejima</a:t>
              </a:r>
              <a:r>
                <a:rPr kumimoji="1" lang="en-US" altLang="ja-JP" sz="1050" dirty="0"/>
                <a:t> </a:t>
              </a:r>
              <a:r>
                <a:rPr kumimoji="1" lang="en-US" altLang="ja-JP" sz="1050" dirty="0" err="1"/>
                <a:t>et.al</a:t>
              </a:r>
              <a:r>
                <a:rPr kumimoji="1" lang="en-US" altLang="ja-JP" sz="1050" dirty="0"/>
                <a:t>., JMSJ, 2019</a:t>
              </a:r>
              <a:endParaRPr kumimoji="1" lang="ja-JP" altLang="en-US" sz="1050"/>
            </a:p>
          </p:txBody>
        </p:sp>
      </p:grpSp>
      <p:pic>
        <p:nvPicPr>
          <p:cNvPr id="217" name="図 216">
            <a:extLst>
              <a:ext uri="{FF2B5EF4-FFF2-40B4-BE49-F238E27FC236}">
                <a16:creationId xmlns:a16="http://schemas.microsoft.com/office/drawing/2014/main" id="{D1C51006-6DE0-474F-97C2-2C304E28F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7992" y="2829469"/>
            <a:ext cx="2247337" cy="2218795"/>
          </a:xfrm>
          <a:prstGeom prst="rect">
            <a:avLst/>
          </a:prstGeom>
        </p:spPr>
      </p:pic>
      <p:pic>
        <p:nvPicPr>
          <p:cNvPr id="219" name="Google Shape;104;p17">
            <a:extLst>
              <a:ext uri="{FF2B5EF4-FFF2-40B4-BE49-F238E27FC236}">
                <a16:creationId xmlns:a16="http://schemas.microsoft.com/office/drawing/2014/main" id="{BBCDB1CB-566A-FE40-8AE1-280E6DE1FE6D}"/>
              </a:ext>
            </a:extLst>
          </p:cNvPr>
          <p:cNvPicPr preferRelativeResize="0"/>
          <p:nvPr/>
        </p:nvPicPr>
        <p:blipFill rotWithShape="1">
          <a:blip r:embed="rId6">
            <a:clrChange>
              <a:clrFrom>
                <a:srgbClr val="FFFFFF"/>
              </a:clrFrom>
              <a:clrTo>
                <a:srgbClr val="FFFFFF">
                  <a:alpha val="0"/>
                </a:srgbClr>
              </a:clrTo>
            </a:clrChange>
            <a:alphaModFix/>
          </a:blip>
          <a:srcRect l="6630" t="22744" r="8792" b="5941"/>
          <a:stretch/>
        </p:blipFill>
        <p:spPr>
          <a:xfrm>
            <a:off x="7123394" y="3753577"/>
            <a:ext cx="1220733" cy="1048202"/>
          </a:xfrm>
          <a:prstGeom prst="rect">
            <a:avLst/>
          </a:prstGeom>
          <a:noFill/>
          <a:ln>
            <a:noFill/>
          </a:ln>
        </p:spPr>
      </p:pic>
      <p:pic>
        <p:nvPicPr>
          <p:cNvPr id="225" name="図 224" descr="図形 が含まれている画像&#10;&#10;自動的に生成された説明">
            <a:extLst>
              <a:ext uri="{FF2B5EF4-FFF2-40B4-BE49-F238E27FC236}">
                <a16:creationId xmlns:a16="http://schemas.microsoft.com/office/drawing/2014/main" id="{3D62D5BC-A3A7-094E-BCAB-3F950596D74B}"/>
              </a:ext>
            </a:extLst>
          </p:cNvPr>
          <p:cNvPicPr>
            <a:picLocks noChangeAspect="1"/>
          </p:cNvPicPr>
          <p:nvPr/>
        </p:nvPicPr>
        <p:blipFill rotWithShape="1">
          <a:blip r:embed="rId7"/>
          <a:srcRect l="70617" t="14756" r="7943" b="44889"/>
          <a:stretch/>
        </p:blipFill>
        <p:spPr>
          <a:xfrm>
            <a:off x="10301661" y="5105887"/>
            <a:ext cx="1297763" cy="1592001"/>
          </a:xfrm>
          <a:prstGeom prst="rect">
            <a:avLst/>
          </a:prstGeom>
          <a:ln>
            <a:solidFill>
              <a:schemeClr val="tx1">
                <a:lumMod val="50000"/>
                <a:lumOff val="50000"/>
              </a:schemeClr>
            </a:solidFill>
          </a:ln>
        </p:spPr>
      </p:pic>
      <p:grpSp>
        <p:nvGrpSpPr>
          <p:cNvPr id="18" name="グループ化 17">
            <a:extLst>
              <a:ext uri="{FF2B5EF4-FFF2-40B4-BE49-F238E27FC236}">
                <a16:creationId xmlns:a16="http://schemas.microsoft.com/office/drawing/2014/main" id="{B29486CA-B5E8-B447-AD68-8D46D3428D16}"/>
              </a:ext>
            </a:extLst>
          </p:cNvPr>
          <p:cNvGrpSpPr/>
          <p:nvPr/>
        </p:nvGrpSpPr>
        <p:grpSpPr>
          <a:xfrm>
            <a:off x="7144597" y="5492505"/>
            <a:ext cx="794696" cy="562562"/>
            <a:chOff x="7144597" y="5492505"/>
            <a:chExt cx="794696" cy="562562"/>
          </a:xfrm>
        </p:grpSpPr>
        <p:grpSp>
          <p:nvGrpSpPr>
            <p:cNvPr id="243" name="グループ化 242">
              <a:extLst>
                <a:ext uri="{FF2B5EF4-FFF2-40B4-BE49-F238E27FC236}">
                  <a16:creationId xmlns:a16="http://schemas.microsoft.com/office/drawing/2014/main" id="{678F1A64-74F9-D347-A9EA-D6B8C5D39D01}"/>
                </a:ext>
              </a:extLst>
            </p:cNvPr>
            <p:cNvGrpSpPr/>
            <p:nvPr/>
          </p:nvGrpSpPr>
          <p:grpSpPr>
            <a:xfrm>
              <a:off x="7519724" y="5649332"/>
              <a:ext cx="419569" cy="405735"/>
              <a:chOff x="7519724" y="5649332"/>
              <a:chExt cx="419569" cy="405735"/>
            </a:xfrm>
          </p:grpSpPr>
          <p:sp>
            <p:nvSpPr>
              <p:cNvPr id="229" name="直方体 228">
                <a:extLst>
                  <a:ext uri="{FF2B5EF4-FFF2-40B4-BE49-F238E27FC236}">
                    <a16:creationId xmlns:a16="http://schemas.microsoft.com/office/drawing/2014/main" id="{6485EB7F-6F0D-0844-B39F-1AB3CFED9136}"/>
                  </a:ext>
                </a:extLst>
              </p:cNvPr>
              <p:cNvSpPr/>
              <p:nvPr/>
            </p:nvSpPr>
            <p:spPr>
              <a:xfrm>
                <a:off x="7533558" y="5649332"/>
                <a:ext cx="405735" cy="405735"/>
              </a:xfrm>
              <a:prstGeom prst="cub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テキスト ボックス 229">
                <a:extLst>
                  <a:ext uri="{FF2B5EF4-FFF2-40B4-BE49-F238E27FC236}">
                    <a16:creationId xmlns:a16="http://schemas.microsoft.com/office/drawing/2014/main" id="{6A743727-A7EF-B84E-8B67-A728C3B2802F}"/>
                  </a:ext>
                </a:extLst>
              </p:cNvPr>
              <p:cNvSpPr txBox="1"/>
              <p:nvPr/>
            </p:nvSpPr>
            <p:spPr>
              <a:xfrm>
                <a:off x="7519724" y="5707510"/>
                <a:ext cx="344966" cy="338554"/>
              </a:xfrm>
              <a:prstGeom prst="rect">
                <a:avLst/>
              </a:prstGeom>
              <a:noFill/>
            </p:spPr>
            <p:txBody>
              <a:bodyPr wrap="none" rtlCol="0">
                <a:spAutoFit/>
              </a:bodyPr>
              <a:lstStyle/>
              <a:p>
                <a:r>
                  <a:rPr kumimoji="1" lang="en-US" altLang="ja-JP" sz="1600" b="1" i="1" dirty="0">
                    <a:latin typeface="Times New Roman" panose="02020603050405020304" pitchFamily="18" charset="0"/>
                    <a:cs typeface="Times New Roman" panose="02020603050405020304" pitchFamily="18" charset="0"/>
                  </a:rPr>
                  <a:t>e</a:t>
                </a:r>
                <a:r>
                  <a:rPr kumimoji="1" lang="en-US" altLang="ja-JP" sz="1600" b="1" baseline="-25000" dirty="0">
                    <a:latin typeface="Times New Roman" panose="02020603050405020304" pitchFamily="18" charset="0"/>
                    <a:cs typeface="Times New Roman" panose="02020603050405020304" pitchFamily="18" charset="0"/>
                  </a:rPr>
                  <a:t>1</a:t>
                </a:r>
                <a:endParaRPr kumimoji="1" lang="ja-JP" altLang="en-US" sz="1600" b="1" baseline="-25000">
                  <a:latin typeface="Times New Roman" panose="02020603050405020304" pitchFamily="18" charset="0"/>
                  <a:cs typeface="Times New Roman" panose="02020603050405020304" pitchFamily="18" charset="0"/>
                </a:endParaRPr>
              </a:p>
            </p:txBody>
          </p:sp>
        </p:grpSp>
        <p:sp>
          <p:nvSpPr>
            <p:cNvPr id="245" name="テキスト ボックス 244">
              <a:extLst>
                <a:ext uri="{FF2B5EF4-FFF2-40B4-BE49-F238E27FC236}">
                  <a16:creationId xmlns:a16="http://schemas.microsoft.com/office/drawing/2014/main" id="{A361846C-CDE6-4544-8B55-80AEDFF4096A}"/>
                </a:ext>
              </a:extLst>
            </p:cNvPr>
            <p:cNvSpPr txBox="1"/>
            <p:nvPr/>
          </p:nvSpPr>
          <p:spPr>
            <a:xfrm>
              <a:off x="7144597" y="5492505"/>
              <a:ext cx="468398" cy="276999"/>
            </a:xfrm>
            <a:prstGeom prst="rect">
              <a:avLst/>
            </a:prstGeom>
            <a:noFill/>
          </p:spPr>
          <p:txBody>
            <a:bodyPr wrap="none" rtlCol="0">
              <a:spAutoFit/>
            </a:bodyPr>
            <a:lstStyle/>
            <a:p>
              <a:r>
                <a:rPr kumimoji="1" lang="en-US" altLang="ja-JP" sz="1200" i="1" dirty="0">
                  <a:latin typeface="Times New Roman" panose="02020603050405020304" pitchFamily="18" charset="0"/>
                  <a:cs typeface="Times New Roman" panose="02020603050405020304" pitchFamily="18" charset="0"/>
                </a:rPr>
                <a:t>t</a:t>
              </a:r>
              <a:r>
                <a:rPr kumimoji="1" lang="en-US" altLang="ja-JP" sz="1200" dirty="0">
                  <a:latin typeface="Times New Roman" panose="02020603050405020304" pitchFamily="18" charset="0"/>
                  <a:cs typeface="Times New Roman" panose="02020603050405020304" pitchFamily="18" charset="0"/>
                </a:rPr>
                <a:t> = 1</a:t>
              </a:r>
              <a:endParaRPr kumimoji="1" lang="ja-JP" altLang="en-US" sz="1200">
                <a:latin typeface="Times New Roman" panose="02020603050405020304" pitchFamily="18" charset="0"/>
                <a:cs typeface="Times New Roman" panose="02020603050405020304" pitchFamily="18" charset="0"/>
              </a:endParaRPr>
            </a:p>
          </p:txBody>
        </p:sp>
      </p:grpSp>
      <p:grpSp>
        <p:nvGrpSpPr>
          <p:cNvPr id="19" name="グループ化 18">
            <a:extLst>
              <a:ext uri="{FF2B5EF4-FFF2-40B4-BE49-F238E27FC236}">
                <a16:creationId xmlns:a16="http://schemas.microsoft.com/office/drawing/2014/main" id="{787F8E04-01C9-CE43-A9CA-C16569C9C8B1}"/>
              </a:ext>
            </a:extLst>
          </p:cNvPr>
          <p:cNvGrpSpPr/>
          <p:nvPr/>
        </p:nvGrpSpPr>
        <p:grpSpPr>
          <a:xfrm>
            <a:off x="7837859" y="5902916"/>
            <a:ext cx="318589" cy="383774"/>
            <a:chOff x="7837859" y="5902916"/>
            <a:chExt cx="318589" cy="383774"/>
          </a:xfrm>
        </p:grpSpPr>
        <p:sp>
          <p:nvSpPr>
            <p:cNvPr id="231" name="円/楕円 230">
              <a:extLst>
                <a:ext uri="{FF2B5EF4-FFF2-40B4-BE49-F238E27FC236}">
                  <a16:creationId xmlns:a16="http://schemas.microsoft.com/office/drawing/2014/main" id="{9C46A825-094D-A14E-92FA-572465147B27}"/>
                </a:ext>
              </a:extLst>
            </p:cNvPr>
            <p:cNvSpPr/>
            <p:nvPr/>
          </p:nvSpPr>
          <p:spPr>
            <a:xfrm>
              <a:off x="8034528" y="6164770"/>
              <a:ext cx="121920" cy="12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9" name="曲線コネクタ 248">
              <a:extLst>
                <a:ext uri="{FF2B5EF4-FFF2-40B4-BE49-F238E27FC236}">
                  <a16:creationId xmlns:a16="http://schemas.microsoft.com/office/drawing/2014/main" id="{F772E8CE-F3B8-224F-A31C-F630F61C62AF}"/>
                </a:ext>
              </a:extLst>
            </p:cNvPr>
            <p:cNvCxnSpPr>
              <a:cxnSpLocks/>
              <a:stCxn id="229" idx="4"/>
              <a:endCxn id="231" idx="2"/>
            </p:cNvCxnSpPr>
            <p:nvPr/>
          </p:nvCxnSpPr>
          <p:spPr>
            <a:xfrm>
              <a:off x="7837859" y="5902916"/>
              <a:ext cx="196669" cy="322814"/>
            </a:xfrm>
            <a:prstGeom prst="curvedConnector3">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471A0D5E-447B-D44A-8D83-DA404E4BF510}"/>
              </a:ext>
            </a:extLst>
          </p:cNvPr>
          <p:cNvGrpSpPr/>
          <p:nvPr/>
        </p:nvGrpSpPr>
        <p:grpSpPr>
          <a:xfrm>
            <a:off x="7577575" y="5107784"/>
            <a:ext cx="816617" cy="1002122"/>
            <a:chOff x="7577575" y="5107784"/>
            <a:chExt cx="816617" cy="1002122"/>
          </a:xfrm>
        </p:grpSpPr>
        <p:sp>
          <p:nvSpPr>
            <p:cNvPr id="233" name="円/楕円 232">
              <a:extLst>
                <a:ext uri="{FF2B5EF4-FFF2-40B4-BE49-F238E27FC236}">
                  <a16:creationId xmlns:a16="http://schemas.microsoft.com/office/drawing/2014/main" id="{A300CC69-5FAD-DF43-85DF-CDBDE69B6519}"/>
                </a:ext>
              </a:extLst>
            </p:cNvPr>
            <p:cNvSpPr/>
            <p:nvPr/>
          </p:nvSpPr>
          <p:spPr>
            <a:xfrm>
              <a:off x="8223504" y="5987986"/>
              <a:ext cx="121920" cy="12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AED4E9A2-F129-7948-A279-58B7350C973B}"/>
                </a:ext>
              </a:extLst>
            </p:cNvPr>
            <p:cNvGrpSpPr/>
            <p:nvPr/>
          </p:nvGrpSpPr>
          <p:grpSpPr>
            <a:xfrm>
              <a:off x="7577575" y="5107784"/>
              <a:ext cx="816617" cy="588934"/>
              <a:chOff x="7577575" y="5107784"/>
              <a:chExt cx="816617" cy="588934"/>
            </a:xfrm>
          </p:grpSpPr>
          <p:sp>
            <p:nvSpPr>
              <p:cNvPr id="232" name="直方体 231">
                <a:extLst>
                  <a:ext uri="{FF2B5EF4-FFF2-40B4-BE49-F238E27FC236}">
                    <a16:creationId xmlns:a16="http://schemas.microsoft.com/office/drawing/2014/main" id="{081DC9AE-84D2-8A49-887E-C7E636962482}"/>
                  </a:ext>
                </a:extLst>
              </p:cNvPr>
              <p:cNvSpPr/>
              <p:nvPr/>
            </p:nvSpPr>
            <p:spPr>
              <a:xfrm>
                <a:off x="7988457" y="5290983"/>
                <a:ext cx="405735" cy="405735"/>
              </a:xfrm>
              <a:prstGeom prst="cub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テキスト ボックス 245">
                <a:extLst>
                  <a:ext uri="{FF2B5EF4-FFF2-40B4-BE49-F238E27FC236}">
                    <a16:creationId xmlns:a16="http://schemas.microsoft.com/office/drawing/2014/main" id="{46B98CFD-2B0A-A14B-BE84-30F23852BEC1}"/>
                  </a:ext>
                </a:extLst>
              </p:cNvPr>
              <p:cNvSpPr txBox="1"/>
              <p:nvPr/>
            </p:nvSpPr>
            <p:spPr>
              <a:xfrm>
                <a:off x="7577575" y="5107784"/>
                <a:ext cx="468398" cy="276999"/>
              </a:xfrm>
              <a:prstGeom prst="rect">
                <a:avLst/>
              </a:prstGeom>
              <a:noFill/>
            </p:spPr>
            <p:txBody>
              <a:bodyPr wrap="none" rtlCol="0">
                <a:spAutoFit/>
              </a:bodyPr>
              <a:lstStyle/>
              <a:p>
                <a:r>
                  <a:rPr kumimoji="1" lang="en-US" altLang="ja-JP" sz="1200" i="1" dirty="0">
                    <a:latin typeface="Times New Roman" panose="02020603050405020304" pitchFamily="18" charset="0"/>
                    <a:cs typeface="Times New Roman" panose="02020603050405020304" pitchFamily="18" charset="0"/>
                  </a:rPr>
                  <a:t>t</a:t>
                </a:r>
                <a:r>
                  <a:rPr kumimoji="1" lang="en-US" altLang="ja-JP" sz="1200" dirty="0">
                    <a:latin typeface="Times New Roman" panose="02020603050405020304" pitchFamily="18" charset="0"/>
                    <a:cs typeface="Times New Roman" panose="02020603050405020304" pitchFamily="18" charset="0"/>
                  </a:rPr>
                  <a:t> = 2</a:t>
                </a:r>
                <a:endParaRPr kumimoji="1" lang="ja-JP" altLang="en-US" sz="1200">
                  <a:latin typeface="Times New Roman" panose="02020603050405020304" pitchFamily="18" charset="0"/>
                  <a:cs typeface="Times New Roman" panose="02020603050405020304" pitchFamily="18" charset="0"/>
                </a:endParaRPr>
              </a:p>
            </p:txBody>
          </p:sp>
        </p:grpSp>
        <p:cxnSp>
          <p:nvCxnSpPr>
            <p:cNvPr id="251" name="曲線コネクタ 250">
              <a:extLst>
                <a:ext uri="{FF2B5EF4-FFF2-40B4-BE49-F238E27FC236}">
                  <a16:creationId xmlns:a16="http://schemas.microsoft.com/office/drawing/2014/main" id="{24743FDF-A226-5241-A71E-DE842E56AABC}"/>
                </a:ext>
              </a:extLst>
            </p:cNvPr>
            <p:cNvCxnSpPr>
              <a:cxnSpLocks/>
              <a:stCxn id="232" idx="3"/>
              <a:endCxn id="233" idx="0"/>
            </p:cNvCxnSpPr>
            <p:nvPr/>
          </p:nvCxnSpPr>
          <p:spPr>
            <a:xfrm rot="16200000" flipH="1">
              <a:off x="8066902" y="5770424"/>
              <a:ext cx="291268" cy="143856"/>
            </a:xfrm>
            <a:prstGeom prst="curvedConnector3">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37BFDCE9-4106-EF4F-87D2-9561D352A71E}"/>
              </a:ext>
            </a:extLst>
          </p:cNvPr>
          <p:cNvGrpSpPr/>
          <p:nvPr/>
        </p:nvGrpSpPr>
        <p:grpSpPr>
          <a:xfrm>
            <a:off x="8181757" y="4894086"/>
            <a:ext cx="782661" cy="1140647"/>
            <a:chOff x="8181757" y="4894086"/>
            <a:chExt cx="782661" cy="1140647"/>
          </a:xfrm>
        </p:grpSpPr>
        <p:sp>
          <p:nvSpPr>
            <p:cNvPr id="234" name="直方体 233">
              <a:extLst>
                <a:ext uri="{FF2B5EF4-FFF2-40B4-BE49-F238E27FC236}">
                  <a16:creationId xmlns:a16="http://schemas.microsoft.com/office/drawing/2014/main" id="{470A68F3-60DF-9F46-A4BA-3B8B5A93DF75}"/>
                </a:ext>
              </a:extLst>
            </p:cNvPr>
            <p:cNvSpPr/>
            <p:nvPr/>
          </p:nvSpPr>
          <p:spPr>
            <a:xfrm>
              <a:off x="8558683" y="5142313"/>
              <a:ext cx="405735" cy="405735"/>
            </a:xfrm>
            <a:prstGeom prst="cub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a:extLst>
                <a:ext uri="{FF2B5EF4-FFF2-40B4-BE49-F238E27FC236}">
                  <a16:creationId xmlns:a16="http://schemas.microsoft.com/office/drawing/2014/main" id="{D27B820C-6DE1-9F4E-8A1D-5DCFF184BF5B}"/>
                </a:ext>
              </a:extLst>
            </p:cNvPr>
            <p:cNvSpPr/>
            <p:nvPr/>
          </p:nvSpPr>
          <p:spPr>
            <a:xfrm>
              <a:off x="8488062" y="5912813"/>
              <a:ext cx="121920" cy="12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テキスト ボックス 246">
              <a:extLst>
                <a:ext uri="{FF2B5EF4-FFF2-40B4-BE49-F238E27FC236}">
                  <a16:creationId xmlns:a16="http://schemas.microsoft.com/office/drawing/2014/main" id="{B565C3EB-D198-B846-A0C7-F32B1002B9D3}"/>
                </a:ext>
              </a:extLst>
            </p:cNvPr>
            <p:cNvSpPr txBox="1"/>
            <p:nvPr/>
          </p:nvSpPr>
          <p:spPr>
            <a:xfrm>
              <a:off x="8181757" y="4894086"/>
              <a:ext cx="468398" cy="276999"/>
            </a:xfrm>
            <a:prstGeom prst="rect">
              <a:avLst/>
            </a:prstGeom>
            <a:noFill/>
          </p:spPr>
          <p:txBody>
            <a:bodyPr wrap="none" rtlCol="0">
              <a:spAutoFit/>
            </a:bodyPr>
            <a:lstStyle/>
            <a:p>
              <a:r>
                <a:rPr kumimoji="1" lang="en-US" altLang="ja-JP" sz="1200" i="1" dirty="0">
                  <a:latin typeface="Times New Roman" panose="02020603050405020304" pitchFamily="18" charset="0"/>
                  <a:cs typeface="Times New Roman" panose="02020603050405020304" pitchFamily="18" charset="0"/>
                </a:rPr>
                <a:t>t</a:t>
              </a:r>
              <a:r>
                <a:rPr kumimoji="1" lang="en-US" altLang="ja-JP" sz="1200" dirty="0">
                  <a:latin typeface="Times New Roman" panose="02020603050405020304" pitchFamily="18" charset="0"/>
                  <a:cs typeface="Times New Roman" panose="02020603050405020304" pitchFamily="18" charset="0"/>
                </a:rPr>
                <a:t> = 3</a:t>
              </a:r>
              <a:endParaRPr kumimoji="1" lang="ja-JP" altLang="en-US" sz="1200">
                <a:latin typeface="Times New Roman" panose="02020603050405020304" pitchFamily="18" charset="0"/>
                <a:cs typeface="Times New Roman" panose="02020603050405020304" pitchFamily="18" charset="0"/>
              </a:endParaRPr>
            </a:p>
          </p:txBody>
        </p:sp>
        <p:cxnSp>
          <p:nvCxnSpPr>
            <p:cNvPr id="254" name="曲線コネクタ 253">
              <a:extLst>
                <a:ext uri="{FF2B5EF4-FFF2-40B4-BE49-F238E27FC236}">
                  <a16:creationId xmlns:a16="http://schemas.microsoft.com/office/drawing/2014/main" id="{32F1433B-1724-5B4A-93DB-16480919BFB5}"/>
                </a:ext>
              </a:extLst>
            </p:cNvPr>
            <p:cNvCxnSpPr>
              <a:cxnSpLocks/>
              <a:stCxn id="234" idx="3"/>
              <a:endCxn id="235" idx="0"/>
            </p:cNvCxnSpPr>
            <p:nvPr/>
          </p:nvCxnSpPr>
          <p:spPr>
            <a:xfrm rot="5400000">
              <a:off x="8447546" y="5649524"/>
              <a:ext cx="364765" cy="161812"/>
            </a:xfrm>
            <a:prstGeom prst="curvedConnector3">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66" name="フリーフォーム 265">
            <a:extLst>
              <a:ext uri="{FF2B5EF4-FFF2-40B4-BE49-F238E27FC236}">
                <a16:creationId xmlns:a16="http://schemas.microsoft.com/office/drawing/2014/main" id="{C0E485FD-DC62-034E-8394-82E237A26DB2}"/>
              </a:ext>
            </a:extLst>
          </p:cNvPr>
          <p:cNvSpPr/>
          <p:nvPr/>
        </p:nvSpPr>
        <p:spPr>
          <a:xfrm>
            <a:off x="8107680" y="5145024"/>
            <a:ext cx="1353312" cy="1072896"/>
          </a:xfrm>
          <a:custGeom>
            <a:avLst/>
            <a:gdLst>
              <a:gd name="connsiteX0" fmla="*/ 0 w 1353312"/>
              <a:gd name="connsiteY0" fmla="*/ 1072896 h 1072896"/>
              <a:gd name="connsiteX1" fmla="*/ 170688 w 1353312"/>
              <a:gd name="connsiteY1" fmla="*/ 902208 h 1072896"/>
              <a:gd name="connsiteX2" fmla="*/ 426720 w 1353312"/>
              <a:gd name="connsiteY2" fmla="*/ 841248 h 1072896"/>
              <a:gd name="connsiteX3" fmla="*/ 816864 w 1353312"/>
              <a:gd name="connsiteY3" fmla="*/ 597408 h 1072896"/>
              <a:gd name="connsiteX4" fmla="*/ 1243584 w 1353312"/>
              <a:gd name="connsiteY4" fmla="*/ 475488 h 1072896"/>
              <a:gd name="connsiteX5" fmla="*/ 1353312 w 1353312"/>
              <a:gd name="connsiteY5" fmla="*/ 0 h 10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3312" h="1072896">
                <a:moveTo>
                  <a:pt x="0" y="1072896"/>
                </a:moveTo>
                <a:cubicBezTo>
                  <a:pt x="49784" y="1006856"/>
                  <a:pt x="99568" y="940816"/>
                  <a:pt x="170688" y="902208"/>
                </a:cubicBezTo>
                <a:cubicBezTo>
                  <a:pt x="241808" y="863600"/>
                  <a:pt x="319024" y="892048"/>
                  <a:pt x="426720" y="841248"/>
                </a:cubicBezTo>
                <a:cubicBezTo>
                  <a:pt x="534416" y="790448"/>
                  <a:pt x="680720" y="658368"/>
                  <a:pt x="816864" y="597408"/>
                </a:cubicBezTo>
                <a:cubicBezTo>
                  <a:pt x="953008" y="536448"/>
                  <a:pt x="1154176" y="575056"/>
                  <a:pt x="1243584" y="475488"/>
                </a:cubicBezTo>
                <a:cubicBezTo>
                  <a:pt x="1332992" y="375920"/>
                  <a:pt x="1343152" y="187960"/>
                  <a:pt x="1353312" y="0"/>
                </a:cubicBezTo>
              </a:path>
            </a:pathLst>
          </a:cu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F4A86A75-9D9C-4441-AE41-B5905083B4F0}"/>
              </a:ext>
            </a:extLst>
          </p:cNvPr>
          <p:cNvGrpSpPr/>
          <p:nvPr/>
        </p:nvGrpSpPr>
        <p:grpSpPr>
          <a:xfrm>
            <a:off x="8366142" y="5648304"/>
            <a:ext cx="1676790" cy="1120889"/>
            <a:chOff x="8366142" y="5648304"/>
            <a:chExt cx="1676790" cy="1120889"/>
          </a:xfrm>
        </p:grpSpPr>
        <p:grpSp>
          <p:nvGrpSpPr>
            <p:cNvPr id="244" name="グループ化 243">
              <a:extLst>
                <a:ext uri="{FF2B5EF4-FFF2-40B4-BE49-F238E27FC236}">
                  <a16:creationId xmlns:a16="http://schemas.microsoft.com/office/drawing/2014/main" id="{28A486F2-31E5-CF45-BA92-9ED7A0D87C74}"/>
                </a:ext>
              </a:extLst>
            </p:cNvPr>
            <p:cNvGrpSpPr/>
            <p:nvPr/>
          </p:nvGrpSpPr>
          <p:grpSpPr>
            <a:xfrm>
              <a:off x="8633529" y="6363458"/>
              <a:ext cx="419569" cy="405735"/>
              <a:chOff x="8913945" y="6314690"/>
              <a:chExt cx="419569" cy="405735"/>
            </a:xfrm>
          </p:grpSpPr>
          <p:sp>
            <p:nvSpPr>
              <p:cNvPr id="236" name="直方体 235">
                <a:extLst>
                  <a:ext uri="{FF2B5EF4-FFF2-40B4-BE49-F238E27FC236}">
                    <a16:creationId xmlns:a16="http://schemas.microsoft.com/office/drawing/2014/main" id="{047C3405-797A-EE41-9020-4DC63869511F}"/>
                  </a:ext>
                </a:extLst>
              </p:cNvPr>
              <p:cNvSpPr/>
              <p:nvPr/>
            </p:nvSpPr>
            <p:spPr>
              <a:xfrm>
                <a:off x="8927779" y="6314690"/>
                <a:ext cx="405735" cy="405735"/>
              </a:xfrm>
              <a:prstGeom prst="cub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テキスト ボックス 236">
                <a:extLst>
                  <a:ext uri="{FF2B5EF4-FFF2-40B4-BE49-F238E27FC236}">
                    <a16:creationId xmlns:a16="http://schemas.microsoft.com/office/drawing/2014/main" id="{5EBF6E84-EE17-8343-9774-BB12291DA7B9}"/>
                  </a:ext>
                </a:extLst>
              </p:cNvPr>
              <p:cNvSpPr txBox="1"/>
              <p:nvPr/>
            </p:nvSpPr>
            <p:spPr>
              <a:xfrm>
                <a:off x="8913945" y="6360676"/>
                <a:ext cx="344966" cy="338554"/>
              </a:xfrm>
              <a:prstGeom prst="rect">
                <a:avLst/>
              </a:prstGeom>
              <a:noFill/>
            </p:spPr>
            <p:txBody>
              <a:bodyPr wrap="none" rtlCol="0">
                <a:spAutoFit/>
              </a:bodyPr>
              <a:lstStyle/>
              <a:p>
                <a:r>
                  <a:rPr kumimoji="1" lang="en-US" altLang="ja-JP" sz="1600" b="1" i="1" dirty="0">
                    <a:latin typeface="Times New Roman" panose="02020603050405020304" pitchFamily="18" charset="0"/>
                    <a:cs typeface="Times New Roman" panose="02020603050405020304" pitchFamily="18" charset="0"/>
                  </a:rPr>
                  <a:t>e</a:t>
                </a:r>
                <a:r>
                  <a:rPr kumimoji="1" lang="en-US" altLang="ja-JP" sz="1600" b="1" baseline="-25000" dirty="0">
                    <a:latin typeface="Times New Roman" panose="02020603050405020304" pitchFamily="18" charset="0"/>
                    <a:cs typeface="Times New Roman" panose="02020603050405020304" pitchFamily="18" charset="0"/>
                  </a:rPr>
                  <a:t>2</a:t>
                </a:r>
                <a:endParaRPr kumimoji="1" lang="ja-JP" altLang="en-US" sz="1600" b="1" baseline="-25000">
                  <a:latin typeface="Times New Roman" panose="02020603050405020304" pitchFamily="18" charset="0"/>
                  <a:cs typeface="Times New Roman" panose="02020603050405020304" pitchFamily="18" charset="0"/>
                </a:endParaRPr>
              </a:p>
            </p:txBody>
          </p:sp>
        </p:grpSp>
        <p:sp>
          <p:nvSpPr>
            <p:cNvPr id="238" name="円/楕円 237">
              <a:extLst>
                <a:ext uri="{FF2B5EF4-FFF2-40B4-BE49-F238E27FC236}">
                  <a16:creationId xmlns:a16="http://schemas.microsoft.com/office/drawing/2014/main" id="{FE6E8436-0E5E-7847-AA74-3E63EE42366A}"/>
                </a:ext>
              </a:extLst>
            </p:cNvPr>
            <p:cNvSpPr/>
            <p:nvPr/>
          </p:nvSpPr>
          <p:spPr>
            <a:xfrm>
              <a:off x="8366142" y="6252374"/>
              <a:ext cx="121920" cy="1219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直方体 238">
              <a:extLst>
                <a:ext uri="{FF2B5EF4-FFF2-40B4-BE49-F238E27FC236}">
                  <a16:creationId xmlns:a16="http://schemas.microsoft.com/office/drawing/2014/main" id="{36863FE3-6093-A94B-AAEA-87D77D0E2703}"/>
                </a:ext>
              </a:extLst>
            </p:cNvPr>
            <p:cNvSpPr/>
            <p:nvPr/>
          </p:nvSpPr>
          <p:spPr>
            <a:xfrm>
              <a:off x="9287675" y="6136410"/>
              <a:ext cx="405735" cy="405735"/>
            </a:xfrm>
            <a:prstGeom prst="cub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a:extLst>
                <a:ext uri="{FF2B5EF4-FFF2-40B4-BE49-F238E27FC236}">
                  <a16:creationId xmlns:a16="http://schemas.microsoft.com/office/drawing/2014/main" id="{9958BF83-021D-9845-9940-6B8083EADFBF}"/>
                </a:ext>
              </a:extLst>
            </p:cNvPr>
            <p:cNvSpPr/>
            <p:nvPr/>
          </p:nvSpPr>
          <p:spPr>
            <a:xfrm>
              <a:off x="8654598" y="6131548"/>
              <a:ext cx="121920" cy="1219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直方体 240">
              <a:extLst>
                <a:ext uri="{FF2B5EF4-FFF2-40B4-BE49-F238E27FC236}">
                  <a16:creationId xmlns:a16="http://schemas.microsoft.com/office/drawing/2014/main" id="{C668EBEA-C3AB-C34B-B9D3-04FA66F7DECE}"/>
                </a:ext>
              </a:extLst>
            </p:cNvPr>
            <p:cNvSpPr/>
            <p:nvPr/>
          </p:nvSpPr>
          <p:spPr>
            <a:xfrm>
              <a:off x="9637197" y="5648304"/>
              <a:ext cx="405735" cy="405735"/>
            </a:xfrm>
            <a:prstGeom prst="cub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a:extLst>
                <a:ext uri="{FF2B5EF4-FFF2-40B4-BE49-F238E27FC236}">
                  <a16:creationId xmlns:a16="http://schemas.microsoft.com/office/drawing/2014/main" id="{6FC4E8DD-3FD6-7548-AD9D-200D405C53E3}"/>
                </a:ext>
              </a:extLst>
            </p:cNvPr>
            <p:cNvSpPr/>
            <p:nvPr/>
          </p:nvSpPr>
          <p:spPr>
            <a:xfrm>
              <a:off x="9041076" y="5995415"/>
              <a:ext cx="121920" cy="1219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7" name="曲線コネクタ 256">
              <a:extLst>
                <a:ext uri="{FF2B5EF4-FFF2-40B4-BE49-F238E27FC236}">
                  <a16:creationId xmlns:a16="http://schemas.microsoft.com/office/drawing/2014/main" id="{55791DEB-1275-2A45-A213-E6E802CA6086}"/>
                </a:ext>
              </a:extLst>
            </p:cNvPr>
            <p:cNvCxnSpPr>
              <a:cxnSpLocks/>
              <a:stCxn id="238" idx="5"/>
              <a:endCxn id="237" idx="1"/>
            </p:cNvCxnSpPr>
            <p:nvPr/>
          </p:nvCxnSpPr>
          <p:spPr>
            <a:xfrm rot="16200000" flipH="1">
              <a:off x="8440727" y="6385919"/>
              <a:ext cx="222282" cy="163322"/>
            </a:xfrm>
            <a:prstGeom prst="curvedConnector2">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0" name="曲線コネクタ 259">
              <a:extLst>
                <a:ext uri="{FF2B5EF4-FFF2-40B4-BE49-F238E27FC236}">
                  <a16:creationId xmlns:a16="http://schemas.microsoft.com/office/drawing/2014/main" id="{A2519375-49A9-C344-9EB7-D2A762FFD392}"/>
                </a:ext>
              </a:extLst>
            </p:cNvPr>
            <p:cNvCxnSpPr>
              <a:cxnSpLocks/>
              <a:stCxn id="240" idx="6"/>
              <a:endCxn id="239" idx="2"/>
            </p:cNvCxnSpPr>
            <p:nvPr/>
          </p:nvCxnSpPr>
          <p:spPr>
            <a:xfrm>
              <a:off x="8776518" y="6192508"/>
              <a:ext cx="511157" cy="197486"/>
            </a:xfrm>
            <a:prstGeom prst="curved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3" name="曲線コネクタ 262">
              <a:extLst>
                <a:ext uri="{FF2B5EF4-FFF2-40B4-BE49-F238E27FC236}">
                  <a16:creationId xmlns:a16="http://schemas.microsoft.com/office/drawing/2014/main" id="{9A1043C2-BE27-4844-989B-C7B82134AB03}"/>
                </a:ext>
              </a:extLst>
            </p:cNvPr>
            <p:cNvCxnSpPr>
              <a:cxnSpLocks/>
              <a:stCxn id="242" idx="6"/>
              <a:endCxn id="241" idx="2"/>
            </p:cNvCxnSpPr>
            <p:nvPr/>
          </p:nvCxnSpPr>
          <p:spPr>
            <a:xfrm flipV="1">
              <a:off x="9162996" y="5901888"/>
              <a:ext cx="474201" cy="154487"/>
            </a:xfrm>
            <a:prstGeom prst="curved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67" name="フリーフォーム 266">
            <a:extLst>
              <a:ext uri="{FF2B5EF4-FFF2-40B4-BE49-F238E27FC236}">
                <a16:creationId xmlns:a16="http://schemas.microsoft.com/office/drawing/2014/main" id="{F2D871BC-5F67-C94A-8037-756E9DE226A4}"/>
              </a:ext>
            </a:extLst>
          </p:cNvPr>
          <p:cNvSpPr/>
          <p:nvPr/>
        </p:nvSpPr>
        <p:spPr>
          <a:xfrm>
            <a:off x="8424672" y="5303520"/>
            <a:ext cx="1560576" cy="1011936"/>
          </a:xfrm>
          <a:custGeom>
            <a:avLst/>
            <a:gdLst>
              <a:gd name="connsiteX0" fmla="*/ 0 w 1560576"/>
              <a:gd name="connsiteY0" fmla="*/ 1011936 h 1011936"/>
              <a:gd name="connsiteX1" fmla="*/ 304800 w 1560576"/>
              <a:gd name="connsiteY1" fmla="*/ 902208 h 1011936"/>
              <a:gd name="connsiteX2" fmla="*/ 670560 w 1560576"/>
              <a:gd name="connsiteY2" fmla="*/ 755904 h 1011936"/>
              <a:gd name="connsiteX3" fmla="*/ 914400 w 1560576"/>
              <a:gd name="connsiteY3" fmla="*/ 487680 h 1011936"/>
              <a:gd name="connsiteX4" fmla="*/ 1243584 w 1560576"/>
              <a:gd name="connsiteY4" fmla="*/ 329184 h 1011936"/>
              <a:gd name="connsiteX5" fmla="*/ 1560576 w 1560576"/>
              <a:gd name="connsiteY5"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576" h="1011936">
                <a:moveTo>
                  <a:pt x="0" y="1011936"/>
                </a:moveTo>
                <a:cubicBezTo>
                  <a:pt x="96520" y="978408"/>
                  <a:pt x="193040" y="944880"/>
                  <a:pt x="304800" y="902208"/>
                </a:cubicBezTo>
                <a:cubicBezTo>
                  <a:pt x="416560" y="859536"/>
                  <a:pt x="568960" y="824992"/>
                  <a:pt x="670560" y="755904"/>
                </a:cubicBezTo>
                <a:cubicBezTo>
                  <a:pt x="772160" y="686816"/>
                  <a:pt x="818896" y="558800"/>
                  <a:pt x="914400" y="487680"/>
                </a:cubicBezTo>
                <a:cubicBezTo>
                  <a:pt x="1009904" y="416560"/>
                  <a:pt x="1135888" y="410464"/>
                  <a:pt x="1243584" y="329184"/>
                </a:cubicBezTo>
                <a:cubicBezTo>
                  <a:pt x="1351280" y="247904"/>
                  <a:pt x="1455928" y="123952"/>
                  <a:pt x="1560576" y="0"/>
                </a:cubicBezTo>
              </a:path>
            </a:pathLst>
          </a:cu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93756BEC-2C59-5C4D-8DEE-96F38428411F}"/>
              </a:ext>
            </a:extLst>
          </p:cNvPr>
          <p:cNvGrpSpPr/>
          <p:nvPr/>
        </p:nvGrpSpPr>
        <p:grpSpPr>
          <a:xfrm>
            <a:off x="7105268" y="2755055"/>
            <a:ext cx="2294294" cy="879529"/>
            <a:chOff x="7105268" y="2755055"/>
            <a:chExt cx="2294294" cy="879529"/>
          </a:xfrm>
        </p:grpSpPr>
        <p:pic>
          <p:nvPicPr>
            <p:cNvPr id="45" name="Google Shape;107;p17">
              <a:extLst>
                <a:ext uri="{FF2B5EF4-FFF2-40B4-BE49-F238E27FC236}">
                  <a16:creationId xmlns:a16="http://schemas.microsoft.com/office/drawing/2014/main" id="{1ABDF469-BD99-B143-842F-D5BE6C93E6B5}"/>
                </a:ext>
              </a:extLst>
            </p:cNvPr>
            <p:cNvPicPr preferRelativeResize="0"/>
            <p:nvPr/>
          </p:nvPicPr>
          <p:blipFill rotWithShape="1">
            <a:blip r:embed="rId8">
              <a:alphaModFix/>
              <a:grayscl/>
              <a:extLst>
                <a:ext uri="{BEBA8EAE-BF5A-486C-A8C5-ECC9F3942E4B}">
                  <a14:imgProps xmlns:a14="http://schemas.microsoft.com/office/drawing/2010/main">
                    <a14:imgLayer r:embed="rId9">
                      <a14:imgEffect>
                        <a14:saturation sat="0"/>
                      </a14:imgEffect>
                    </a14:imgLayer>
                  </a14:imgProps>
                </a:ext>
              </a:extLst>
            </a:blip>
            <a:srcRect t="7629" r="1477"/>
            <a:stretch/>
          </p:blipFill>
          <p:spPr>
            <a:xfrm>
              <a:off x="8417263" y="2973398"/>
              <a:ext cx="679954" cy="649106"/>
            </a:xfrm>
            <a:prstGeom prst="rect">
              <a:avLst/>
            </a:prstGeom>
            <a:noFill/>
            <a:ln>
              <a:noFill/>
            </a:ln>
          </p:spPr>
        </p:pic>
        <p:pic>
          <p:nvPicPr>
            <p:cNvPr id="46" name="Google Shape;108;p17">
              <a:extLst>
                <a:ext uri="{FF2B5EF4-FFF2-40B4-BE49-F238E27FC236}">
                  <a16:creationId xmlns:a16="http://schemas.microsoft.com/office/drawing/2014/main" id="{46F20919-BC01-BC4B-BBE1-8D9F45C06F33}"/>
                </a:ext>
              </a:extLst>
            </p:cNvPr>
            <p:cNvPicPr preferRelativeResize="0"/>
            <p:nvPr/>
          </p:nvPicPr>
          <p:blipFill rotWithShape="1">
            <a:blip r:embed="rId10">
              <a:alphaModFix/>
              <a:grayscl/>
              <a:extLst>
                <a:ext uri="{BEBA8EAE-BF5A-486C-A8C5-ECC9F3942E4B}">
                  <a14:imgProps xmlns:a14="http://schemas.microsoft.com/office/drawing/2010/main">
                    <a14:imgLayer r:embed="rId11">
                      <a14:imgEffect>
                        <a14:saturation sat="0"/>
                      </a14:imgEffect>
                    </a14:imgLayer>
                  </a14:imgProps>
                </a:ext>
              </a:extLst>
            </a:blip>
            <a:srcRect t="7629" r="1477"/>
            <a:stretch/>
          </p:blipFill>
          <p:spPr>
            <a:xfrm>
              <a:off x="7760690" y="2973398"/>
              <a:ext cx="679954" cy="649106"/>
            </a:xfrm>
            <a:prstGeom prst="rect">
              <a:avLst/>
            </a:prstGeom>
            <a:noFill/>
            <a:ln>
              <a:noFill/>
            </a:ln>
          </p:spPr>
        </p:pic>
        <p:pic>
          <p:nvPicPr>
            <p:cNvPr id="47" name="Google Shape;109;p17">
              <a:extLst>
                <a:ext uri="{FF2B5EF4-FFF2-40B4-BE49-F238E27FC236}">
                  <a16:creationId xmlns:a16="http://schemas.microsoft.com/office/drawing/2014/main" id="{740FD8CE-8D5E-1649-BA61-3C441804ACFD}"/>
                </a:ext>
              </a:extLst>
            </p:cNvPr>
            <p:cNvPicPr preferRelativeResize="0"/>
            <p:nvPr/>
          </p:nvPicPr>
          <p:blipFill rotWithShape="1">
            <a:blip r:embed="rId12">
              <a:alphaModFix/>
              <a:grayscl/>
              <a:extLst>
                <a:ext uri="{BEBA8EAE-BF5A-486C-A8C5-ECC9F3942E4B}">
                  <a14:imgProps xmlns:a14="http://schemas.microsoft.com/office/drawing/2010/main">
                    <a14:imgLayer r:embed="rId13">
                      <a14:imgEffect>
                        <a14:saturation sat="0"/>
                      </a14:imgEffect>
                    </a14:imgLayer>
                  </a14:imgProps>
                </a:ext>
              </a:extLst>
            </a:blip>
            <a:srcRect t="7629" r="1477"/>
            <a:stretch/>
          </p:blipFill>
          <p:spPr>
            <a:xfrm>
              <a:off x="7105268" y="2985476"/>
              <a:ext cx="679954" cy="649108"/>
            </a:xfrm>
            <a:prstGeom prst="rect">
              <a:avLst/>
            </a:prstGeom>
            <a:noFill/>
            <a:ln>
              <a:noFill/>
            </a:ln>
          </p:spPr>
        </p:pic>
        <p:sp>
          <p:nvSpPr>
            <p:cNvPr id="6" name="テキスト ボックス 5">
              <a:extLst>
                <a:ext uri="{FF2B5EF4-FFF2-40B4-BE49-F238E27FC236}">
                  <a16:creationId xmlns:a16="http://schemas.microsoft.com/office/drawing/2014/main" id="{051975DF-0F5B-E946-AB5F-E5F66451AEE0}"/>
                </a:ext>
              </a:extLst>
            </p:cNvPr>
            <p:cNvSpPr txBox="1"/>
            <p:nvPr/>
          </p:nvSpPr>
          <p:spPr>
            <a:xfrm>
              <a:off x="7301135" y="2755055"/>
              <a:ext cx="324128" cy="307777"/>
            </a:xfrm>
            <a:prstGeom prst="rect">
              <a:avLst/>
            </a:prstGeom>
            <a:noFill/>
          </p:spPr>
          <p:txBody>
            <a:bodyPr wrap="none" rtlCol="0">
              <a:spAutoFit/>
            </a:bodyPr>
            <a:lstStyle/>
            <a:p>
              <a:r>
                <a:rPr kumimoji="1" lang="en-US" altLang="ja-JP" sz="1400" i="1" dirty="0">
                  <a:latin typeface="Times" pitchFamily="2" charset="0"/>
                </a:rPr>
                <a:t>e</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49" name="テキスト ボックス 48">
              <a:extLst>
                <a:ext uri="{FF2B5EF4-FFF2-40B4-BE49-F238E27FC236}">
                  <a16:creationId xmlns:a16="http://schemas.microsoft.com/office/drawing/2014/main" id="{DBBF81CC-B300-4543-8C9E-EF675ED4308D}"/>
                </a:ext>
              </a:extLst>
            </p:cNvPr>
            <p:cNvSpPr txBox="1"/>
            <p:nvPr/>
          </p:nvSpPr>
          <p:spPr>
            <a:xfrm>
              <a:off x="7934440" y="2758445"/>
              <a:ext cx="324128" cy="307777"/>
            </a:xfrm>
            <a:prstGeom prst="rect">
              <a:avLst/>
            </a:prstGeom>
            <a:noFill/>
          </p:spPr>
          <p:txBody>
            <a:bodyPr wrap="none" rtlCol="0">
              <a:spAutoFit/>
            </a:bodyPr>
            <a:lstStyle/>
            <a:p>
              <a:r>
                <a:rPr kumimoji="1" lang="en-US" altLang="ja-JP" sz="1400" i="1" dirty="0">
                  <a:latin typeface="Times" pitchFamily="2" charset="0"/>
                </a:rPr>
                <a:t>e</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50" name="テキスト ボックス 49">
              <a:extLst>
                <a:ext uri="{FF2B5EF4-FFF2-40B4-BE49-F238E27FC236}">
                  <a16:creationId xmlns:a16="http://schemas.microsoft.com/office/drawing/2014/main" id="{30C5ACE8-6FD2-0741-8C92-CDA1897398ED}"/>
                </a:ext>
              </a:extLst>
            </p:cNvPr>
            <p:cNvSpPr txBox="1"/>
            <p:nvPr/>
          </p:nvSpPr>
          <p:spPr>
            <a:xfrm>
              <a:off x="8600613" y="2755055"/>
              <a:ext cx="324128" cy="307777"/>
            </a:xfrm>
            <a:prstGeom prst="rect">
              <a:avLst/>
            </a:prstGeom>
            <a:noFill/>
          </p:spPr>
          <p:txBody>
            <a:bodyPr wrap="none" rtlCol="0">
              <a:spAutoFit/>
            </a:bodyPr>
            <a:lstStyle/>
            <a:p>
              <a:r>
                <a:rPr kumimoji="1" lang="en-US" altLang="ja-JP" sz="1400" i="1" dirty="0">
                  <a:latin typeface="Times" pitchFamily="2" charset="0"/>
                </a:rPr>
                <a:t>e</a:t>
              </a:r>
              <a:r>
                <a:rPr kumimoji="1" lang="en-US" altLang="ja-JP" sz="1400" baseline="-25000" dirty="0">
                  <a:latin typeface="Times" pitchFamily="2" charset="0"/>
                </a:rPr>
                <a:t>3</a:t>
              </a:r>
              <a:endParaRPr kumimoji="1" lang="ja-JP" altLang="en-US" sz="1400" baseline="-25000">
                <a:latin typeface="Times" pitchFamily="2" charset="0"/>
              </a:endParaRPr>
            </a:p>
          </p:txBody>
        </p:sp>
        <p:sp>
          <p:nvSpPr>
            <p:cNvPr id="7" name="テキスト ボックス 6">
              <a:extLst>
                <a:ext uri="{FF2B5EF4-FFF2-40B4-BE49-F238E27FC236}">
                  <a16:creationId xmlns:a16="http://schemas.microsoft.com/office/drawing/2014/main" id="{C47B1847-E598-BB4B-9702-0EE07DCD9F4A}"/>
                </a:ext>
              </a:extLst>
            </p:cNvPr>
            <p:cNvSpPr txBox="1"/>
            <p:nvPr/>
          </p:nvSpPr>
          <p:spPr>
            <a:xfrm>
              <a:off x="9056198" y="3036745"/>
              <a:ext cx="343364" cy="369332"/>
            </a:xfrm>
            <a:prstGeom prst="rect">
              <a:avLst/>
            </a:prstGeom>
            <a:noFill/>
          </p:spPr>
          <p:txBody>
            <a:bodyPr wrap="none" rtlCol="0">
              <a:spAutoFit/>
            </a:bodyPr>
            <a:lstStyle/>
            <a:p>
              <a:r>
                <a:rPr kumimoji="1" lang="en-US" altLang="ja-JP" dirty="0"/>
                <a:t>…</a:t>
              </a:r>
              <a:endParaRPr kumimoji="1" lang="ja-JP" altLang="en-US"/>
            </a:p>
          </p:txBody>
        </p:sp>
      </p:grpSp>
      <p:grpSp>
        <p:nvGrpSpPr>
          <p:cNvPr id="17" name="グループ化 16">
            <a:extLst>
              <a:ext uri="{FF2B5EF4-FFF2-40B4-BE49-F238E27FC236}">
                <a16:creationId xmlns:a16="http://schemas.microsoft.com/office/drawing/2014/main" id="{6CF5AAC8-D837-0C40-A395-AD29E5F4F393}"/>
              </a:ext>
            </a:extLst>
          </p:cNvPr>
          <p:cNvGrpSpPr/>
          <p:nvPr/>
        </p:nvGrpSpPr>
        <p:grpSpPr>
          <a:xfrm>
            <a:off x="8391580" y="4371971"/>
            <a:ext cx="981362" cy="418142"/>
            <a:chOff x="8391580" y="4371971"/>
            <a:chExt cx="981362" cy="418142"/>
          </a:xfrm>
        </p:grpSpPr>
        <p:pic>
          <p:nvPicPr>
            <p:cNvPr id="54" name="Google Shape;403;p31">
              <a:extLst>
                <a:ext uri="{FF2B5EF4-FFF2-40B4-BE49-F238E27FC236}">
                  <a16:creationId xmlns:a16="http://schemas.microsoft.com/office/drawing/2014/main" id="{B3AEC691-A4A6-4B4E-9CBD-FED5183CBD54}"/>
                </a:ext>
              </a:extLst>
            </p:cNvPr>
            <p:cNvPicPr preferRelativeResize="0"/>
            <p:nvPr/>
          </p:nvPicPr>
          <p:blipFill rotWithShape="1">
            <a:blip r:embed="rId14">
              <a:alphaModFix/>
            </a:blip>
            <a:srcRect l="70910" t="39371" r="10378" b="40642"/>
            <a:stretch/>
          </p:blipFill>
          <p:spPr>
            <a:xfrm>
              <a:off x="8391580" y="4378798"/>
              <a:ext cx="533162" cy="411314"/>
            </a:xfrm>
            <a:prstGeom prst="rect">
              <a:avLst/>
            </a:prstGeom>
            <a:noFill/>
            <a:ln w="38100" cap="flat" cmpd="sng">
              <a:noFill/>
              <a:prstDash val="solid"/>
              <a:round/>
              <a:headEnd type="none" w="sm" len="sm"/>
              <a:tailEnd type="none" w="sm" len="sm"/>
            </a:ln>
          </p:spPr>
        </p:pic>
        <p:pic>
          <p:nvPicPr>
            <p:cNvPr id="55" name="Google Shape;404;p31">
              <a:extLst>
                <a:ext uri="{FF2B5EF4-FFF2-40B4-BE49-F238E27FC236}">
                  <a16:creationId xmlns:a16="http://schemas.microsoft.com/office/drawing/2014/main" id="{CC2CC5B2-6037-E34D-851F-5C8944966C21}"/>
                </a:ext>
              </a:extLst>
            </p:cNvPr>
            <p:cNvPicPr preferRelativeResize="0"/>
            <p:nvPr/>
          </p:nvPicPr>
          <p:blipFill rotWithShape="1">
            <a:blip r:embed="rId15">
              <a:alphaModFix/>
            </a:blip>
            <a:srcRect l="63250" t="31906" r="18081" b="34687"/>
            <a:stretch/>
          </p:blipFill>
          <p:spPr>
            <a:xfrm>
              <a:off x="8951875" y="4371971"/>
              <a:ext cx="421067" cy="418142"/>
            </a:xfrm>
            <a:prstGeom prst="rect">
              <a:avLst/>
            </a:prstGeom>
            <a:noFill/>
            <a:ln w="38100" cap="flat" cmpd="sng">
              <a:noFill/>
              <a:prstDash val="solid"/>
              <a:round/>
              <a:headEnd type="none" w="sm" len="sm"/>
              <a:tailEnd type="none" w="sm" len="sm"/>
            </a:ln>
          </p:spPr>
        </p:pic>
      </p:grpSp>
      <p:grpSp>
        <p:nvGrpSpPr>
          <p:cNvPr id="16" name="グループ化 15">
            <a:extLst>
              <a:ext uri="{FF2B5EF4-FFF2-40B4-BE49-F238E27FC236}">
                <a16:creationId xmlns:a16="http://schemas.microsoft.com/office/drawing/2014/main" id="{CB39FC07-AE1C-474A-813C-691ACDBA6E20}"/>
              </a:ext>
            </a:extLst>
          </p:cNvPr>
          <p:cNvGrpSpPr/>
          <p:nvPr/>
        </p:nvGrpSpPr>
        <p:grpSpPr>
          <a:xfrm>
            <a:off x="7479086" y="3743799"/>
            <a:ext cx="1900513" cy="824183"/>
            <a:chOff x="7479086" y="3743799"/>
            <a:chExt cx="1900513" cy="824183"/>
          </a:xfrm>
        </p:grpSpPr>
        <p:pic>
          <p:nvPicPr>
            <p:cNvPr id="224" name="Google Shape;104;p17">
              <a:extLst>
                <a:ext uri="{FF2B5EF4-FFF2-40B4-BE49-F238E27FC236}">
                  <a16:creationId xmlns:a16="http://schemas.microsoft.com/office/drawing/2014/main" id="{6B9F028D-7CA5-674E-AEBB-4055A77F9F87}"/>
                </a:ext>
              </a:extLst>
            </p:cNvPr>
            <p:cNvPicPr preferRelativeResize="0"/>
            <p:nvPr/>
          </p:nvPicPr>
          <p:blipFill rotWithShape="1">
            <a:blip r:embed="rId6">
              <a:clrChange>
                <a:clrFrom>
                  <a:srgbClr val="FFFFFF"/>
                </a:clrFrom>
                <a:clrTo>
                  <a:srgbClr val="FFFFFF">
                    <a:alpha val="0"/>
                  </a:srgbClr>
                </a:clrTo>
              </a:clrChange>
              <a:alphaModFix/>
            </a:blip>
            <a:srcRect l="27217" t="62671" r="46108" b="21651"/>
            <a:stretch/>
          </p:blipFill>
          <p:spPr>
            <a:xfrm>
              <a:off x="8392837" y="3743799"/>
              <a:ext cx="986762" cy="590615"/>
            </a:xfrm>
            <a:prstGeom prst="rect">
              <a:avLst/>
            </a:prstGeom>
            <a:noFill/>
            <a:ln w="12700">
              <a:solidFill>
                <a:schemeClr val="tx1"/>
              </a:solidFill>
              <a:prstDash val="sysDash"/>
            </a:ln>
          </p:spPr>
        </p:pic>
        <p:sp>
          <p:nvSpPr>
            <p:cNvPr id="9" name="正方形/長方形 8">
              <a:extLst>
                <a:ext uri="{FF2B5EF4-FFF2-40B4-BE49-F238E27FC236}">
                  <a16:creationId xmlns:a16="http://schemas.microsoft.com/office/drawing/2014/main" id="{F575BB07-FEDF-A04E-A268-441D0B42BB35}"/>
                </a:ext>
              </a:extLst>
            </p:cNvPr>
            <p:cNvSpPr/>
            <p:nvPr/>
          </p:nvSpPr>
          <p:spPr>
            <a:xfrm>
              <a:off x="7479086" y="4365252"/>
              <a:ext cx="265498" cy="20273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1908441-B6F4-3B4E-A478-D6B23F397F4D}"/>
                </a:ext>
              </a:extLst>
            </p:cNvPr>
            <p:cNvCxnSpPr>
              <a:cxnSpLocks/>
            </p:cNvCxnSpPr>
            <p:nvPr/>
          </p:nvCxnSpPr>
          <p:spPr>
            <a:xfrm flipV="1">
              <a:off x="7744584" y="3743800"/>
              <a:ext cx="646996" cy="60039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9B9DBDBD-9D8D-5946-BD64-EF83421D9166}"/>
                </a:ext>
              </a:extLst>
            </p:cNvPr>
            <p:cNvCxnSpPr>
              <a:cxnSpLocks/>
            </p:cNvCxnSpPr>
            <p:nvPr/>
          </p:nvCxnSpPr>
          <p:spPr>
            <a:xfrm flipV="1">
              <a:off x="7744584" y="4344192"/>
              <a:ext cx="626676" cy="22379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CA2349CC-FA75-7C47-9366-A40A707D4F23}"/>
              </a:ext>
            </a:extLst>
          </p:cNvPr>
          <p:cNvSpPr txBox="1"/>
          <p:nvPr/>
        </p:nvSpPr>
        <p:spPr>
          <a:xfrm>
            <a:off x="2" y="6488852"/>
            <a:ext cx="7819769" cy="369332"/>
          </a:xfrm>
          <a:prstGeom prst="rect">
            <a:avLst/>
          </a:prstGeom>
          <a:noFill/>
        </p:spPr>
        <p:txBody>
          <a:bodyPr wrap="none" rtlCol="0">
            <a:spAutoFit/>
          </a:bodyPr>
          <a:lstStyle/>
          <a:p>
            <a:r>
              <a:rPr lang="en" altLang="ja-JP" sz="900" dirty="0" err="1"/>
              <a:t>G.Tamura</a:t>
            </a:r>
            <a:r>
              <a:rPr lang="en" altLang="ja-JP" sz="900" dirty="0"/>
              <a:t>, </a:t>
            </a:r>
            <a:r>
              <a:rPr lang="en" altLang="ja-JP" sz="900" dirty="0" err="1"/>
              <a:t>et.al</a:t>
            </a:r>
            <a:r>
              <a:rPr lang="en" altLang="ja-JP" sz="900" dirty="0"/>
              <a:t>., Visual Analysis of Meteorological Ensemble Data Sets by using Stochastic </a:t>
            </a:r>
            <a:r>
              <a:rPr lang="en" altLang="ja-JP" sz="900" dirty="0" err="1"/>
              <a:t>Isosurface</a:t>
            </a:r>
            <a:r>
              <a:rPr lang="en" altLang="ja-JP" sz="900" dirty="0"/>
              <a:t> Visualization, R-CCS International Symposium, 2020</a:t>
            </a:r>
          </a:p>
          <a:p>
            <a:r>
              <a:rPr kumimoji="1" lang="en" altLang="ja-JP" sz="900" dirty="0" err="1"/>
              <a:t>G.Tamura</a:t>
            </a:r>
            <a:r>
              <a:rPr kumimoji="1" lang="en" altLang="ja-JP" sz="900" dirty="0"/>
              <a:t>, </a:t>
            </a:r>
            <a:r>
              <a:rPr kumimoji="1" lang="en" altLang="ja-JP" sz="900" dirty="0" err="1"/>
              <a:t>et.al</a:t>
            </a:r>
            <a:r>
              <a:rPr kumimoji="1" lang="en" altLang="ja-JP" sz="900" dirty="0"/>
              <a:t>., Probabilistic </a:t>
            </a:r>
            <a:r>
              <a:rPr kumimoji="1" lang="en" altLang="ja-JP" sz="900" dirty="0" err="1"/>
              <a:t>Isosurface</a:t>
            </a:r>
            <a:r>
              <a:rPr kumimoji="1" lang="en" altLang="ja-JP" sz="900" dirty="0"/>
              <a:t> based Visual Analytics System for Time-Varying Ensemble Weather Simulation Data, R-CCS International Symposium, 2021</a:t>
            </a:r>
            <a:endParaRPr kumimoji="1" lang="ja-JP" altLang="en-US" sz="900"/>
          </a:p>
        </p:txBody>
      </p:sp>
    </p:spTree>
    <p:extLst>
      <p:ext uri="{BB962C8B-B14F-4D97-AF65-F5344CB8AC3E}">
        <p14:creationId xmlns:p14="http://schemas.microsoft.com/office/powerpoint/2010/main" val="107219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dissolve">
                                      <p:cBhvr>
                                        <p:cTn id="22" dur="500"/>
                                        <p:tgtEl>
                                          <p:spTgt spid="2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17"/>
                                        </p:tgtEl>
                                        <p:attrNameLst>
                                          <p:attrName>style.visibility</p:attrName>
                                        </p:attrNameLst>
                                      </p:cBhvr>
                                      <p:to>
                                        <p:strVal val="visible"/>
                                      </p:to>
                                    </p:set>
                                    <p:animEffect transition="in" filter="dissolve">
                                      <p:cBhvr>
                                        <p:cTn id="37" dur="500"/>
                                        <p:tgtEl>
                                          <p:spTgt spid="21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6"/>
                                        </p:tgtEl>
                                        <p:attrNameLst>
                                          <p:attrName>style.visibility</p:attrName>
                                        </p:attrNameLst>
                                      </p:cBhvr>
                                      <p:to>
                                        <p:strVal val="visible"/>
                                      </p:to>
                                    </p:set>
                                    <p:animEffect transition="in" filter="wipe(left)">
                                      <p:cBhvr>
                                        <p:cTn id="62" dur="500"/>
                                        <p:tgtEl>
                                          <p:spTgt spid="26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childTnLst>
                          </p:cTn>
                        </p:par>
                        <p:par>
                          <p:cTn id="68" fill="hold">
                            <p:stCondLst>
                              <p:cond delay="500"/>
                            </p:stCondLst>
                            <p:childTnLst>
                              <p:par>
                                <p:cTn id="69" presetID="22" presetClass="entr" presetSubtype="4" fill="hold" grpId="0" nodeType="afterEffect">
                                  <p:stCondLst>
                                    <p:cond delay="0"/>
                                  </p:stCondLst>
                                  <p:childTnLst>
                                    <p:set>
                                      <p:cBhvr>
                                        <p:cTn id="70" dur="1" fill="hold">
                                          <p:stCondLst>
                                            <p:cond delay="0"/>
                                          </p:stCondLst>
                                        </p:cTn>
                                        <p:tgtEl>
                                          <p:spTgt spid="267"/>
                                        </p:tgtEl>
                                        <p:attrNameLst>
                                          <p:attrName>style.visibility</p:attrName>
                                        </p:attrNameLst>
                                      </p:cBhvr>
                                      <p:to>
                                        <p:strVal val="visible"/>
                                      </p:to>
                                    </p:set>
                                    <p:animEffect transition="in" filter="wipe(down)">
                                      <p:cBhvr>
                                        <p:cTn id="71" dur="500"/>
                                        <p:tgtEl>
                                          <p:spTgt spid="267"/>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225"/>
                                        </p:tgtEl>
                                        <p:attrNameLst>
                                          <p:attrName>style.visibility</p:attrName>
                                        </p:attrNameLst>
                                      </p:cBhvr>
                                      <p:to>
                                        <p:strVal val="visible"/>
                                      </p:to>
                                    </p:set>
                                    <p:animEffect transition="in" filter="dissolve">
                                      <p:cBhvr>
                                        <p:cTn id="76"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5C05CB-3B9C-A745-87E7-E3B04846AF75}"/>
              </a:ext>
            </a:extLst>
          </p:cNvPr>
          <p:cNvSpPr>
            <a:spLocks noGrp="1"/>
          </p:cNvSpPr>
          <p:nvPr>
            <p:ph type="title"/>
          </p:nvPr>
        </p:nvSpPr>
        <p:spPr/>
        <p:txBody>
          <a:bodyPr/>
          <a:lstStyle/>
          <a:p>
            <a:r>
              <a:rPr kumimoji="1" lang="ja-JP" altLang="en-US"/>
              <a:t>研究紹介</a:t>
            </a:r>
            <a:r>
              <a:rPr lang="ja-JP" altLang="en-US"/>
              <a:t>（</a:t>
            </a:r>
            <a:r>
              <a:rPr lang="en-US" altLang="ja-JP" dirty="0"/>
              <a:t>3/4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4D398C9C-4F32-9B4F-94F2-B8FCB889761E}"/>
              </a:ext>
            </a:extLst>
          </p:cNvPr>
          <p:cNvSpPr>
            <a:spLocks noGrp="1"/>
          </p:cNvSpPr>
          <p:nvPr>
            <p:ph idx="1"/>
          </p:nvPr>
        </p:nvSpPr>
        <p:spPr/>
        <p:txBody>
          <a:bodyPr/>
          <a:lstStyle/>
          <a:p>
            <a:r>
              <a:rPr lang="ja-JP" altLang="en-US" b="1"/>
              <a:t>対話的に試行錯誤ができる視覚的解析</a:t>
            </a:r>
            <a:endParaRPr lang="en-US" altLang="ja-JP" b="1" dirty="0"/>
          </a:p>
          <a:p>
            <a:pPr lvl="1"/>
            <a:r>
              <a:rPr kumimoji="1" lang="ja-JP" altLang="en-US"/>
              <a:t>生物</a:t>
            </a:r>
            <a:r>
              <a:rPr lang="ja-JP" altLang="en-US"/>
              <a:t>細胞の発生動態解析</a:t>
            </a:r>
            <a:endParaRPr kumimoji="1" lang="ja-JP" altLang="en-US"/>
          </a:p>
        </p:txBody>
      </p:sp>
      <p:grpSp>
        <p:nvGrpSpPr>
          <p:cNvPr id="10" name="グループ化 9">
            <a:extLst>
              <a:ext uri="{FF2B5EF4-FFF2-40B4-BE49-F238E27FC236}">
                <a16:creationId xmlns:a16="http://schemas.microsoft.com/office/drawing/2014/main" id="{42887B68-5FCD-5549-8972-7A7921295FC5}"/>
              </a:ext>
            </a:extLst>
          </p:cNvPr>
          <p:cNvGrpSpPr/>
          <p:nvPr/>
        </p:nvGrpSpPr>
        <p:grpSpPr>
          <a:xfrm>
            <a:off x="4052475" y="3211221"/>
            <a:ext cx="3152321" cy="2820263"/>
            <a:chOff x="4052475" y="3491637"/>
            <a:chExt cx="3152321" cy="2820263"/>
          </a:xfrm>
        </p:grpSpPr>
        <p:pic>
          <p:nvPicPr>
            <p:cNvPr id="11" name="図 10" descr="setup.pdf">
              <a:extLst>
                <a:ext uri="{FF2B5EF4-FFF2-40B4-BE49-F238E27FC236}">
                  <a16:creationId xmlns:a16="http://schemas.microsoft.com/office/drawing/2014/main" id="{22A583A3-EDFF-6442-840B-6DD5DD96F929}"/>
                </a:ext>
              </a:extLst>
            </p:cNvPr>
            <p:cNvPicPr>
              <a:picLocks noChangeAspect="1"/>
            </p:cNvPicPr>
            <p:nvPr/>
          </p:nvPicPr>
          <p:blipFill rotWithShape="1">
            <a:blip r:embed="rId4">
              <a:extLst>
                <a:ext uri="{28A0092B-C50C-407E-A947-70E740481C1C}">
                  <a14:useLocalDpi xmlns:a14="http://schemas.microsoft.com/office/drawing/2010/main"/>
                </a:ext>
              </a:extLst>
            </a:blip>
            <a:srcRect l="1445" t="5298" r="30033" b="61322"/>
            <a:stretch/>
          </p:blipFill>
          <p:spPr>
            <a:xfrm>
              <a:off x="4054768" y="3491637"/>
              <a:ext cx="3133806" cy="927797"/>
            </a:xfrm>
            <a:prstGeom prst="rect">
              <a:avLst/>
            </a:prstGeom>
          </p:spPr>
        </p:pic>
        <p:pic>
          <p:nvPicPr>
            <p:cNvPr id="12" name="図 11" descr="clip.png">
              <a:extLst>
                <a:ext uri="{FF2B5EF4-FFF2-40B4-BE49-F238E27FC236}">
                  <a16:creationId xmlns:a16="http://schemas.microsoft.com/office/drawing/2014/main" id="{44150EC0-7909-7543-88CC-E83529E7330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52475" y="4429386"/>
              <a:ext cx="3152321" cy="1882514"/>
            </a:xfrm>
            <a:prstGeom prst="rect">
              <a:avLst/>
            </a:prstGeom>
          </p:spPr>
        </p:pic>
      </p:grpSp>
      <p:pic>
        <p:nvPicPr>
          <p:cNvPr id="13" name="celevisx4">
            <a:hlinkClick r:id="" action="ppaction://media"/>
            <a:extLst>
              <a:ext uri="{FF2B5EF4-FFF2-40B4-BE49-F238E27FC236}">
                <a16:creationId xmlns:a16="http://schemas.microsoft.com/office/drawing/2014/main" id="{4C7544C9-1BA1-9C40-A6DE-8E6DCBC72F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50652" y="3227902"/>
            <a:ext cx="4554649" cy="2665176"/>
          </a:xfrm>
          <a:prstGeom prst="rect">
            <a:avLst/>
          </a:prstGeom>
          <a:ln>
            <a:noFill/>
          </a:ln>
          <a:effectLst>
            <a:outerShdw blurRad="50800" dist="38100" dir="2700000" algn="tl" rotWithShape="0">
              <a:prstClr val="black">
                <a:alpha val="40000"/>
              </a:prstClr>
            </a:outerShdw>
          </a:effectLst>
        </p:spPr>
      </p:pic>
      <p:sp>
        <p:nvSpPr>
          <p:cNvPr id="14" name="テキスト ボックス 13">
            <a:extLst>
              <a:ext uri="{FF2B5EF4-FFF2-40B4-BE49-F238E27FC236}">
                <a16:creationId xmlns:a16="http://schemas.microsoft.com/office/drawing/2014/main" id="{0ECE739A-EB28-534C-A4BF-E5CAFDE0616E}"/>
              </a:ext>
            </a:extLst>
          </p:cNvPr>
          <p:cNvSpPr txBox="1"/>
          <p:nvPr/>
        </p:nvSpPr>
        <p:spPr>
          <a:xfrm>
            <a:off x="5353268" y="6604084"/>
            <a:ext cx="6838732" cy="253916"/>
          </a:xfrm>
          <a:prstGeom prst="rect">
            <a:avLst/>
          </a:prstGeom>
          <a:noFill/>
        </p:spPr>
        <p:txBody>
          <a:bodyPr wrap="none" rtlCol="0">
            <a:spAutoFit/>
          </a:bodyPr>
          <a:lstStyle/>
          <a:p>
            <a:pPr algn="r"/>
            <a:r>
              <a:rPr lang="en" altLang="ja-JP" sz="1050" dirty="0" err="1"/>
              <a:t>S.Nagai</a:t>
            </a:r>
            <a:r>
              <a:rPr lang="en" altLang="ja-JP" sz="1050" dirty="0"/>
              <a:t>, </a:t>
            </a:r>
            <a:r>
              <a:rPr lang="en" altLang="ja-JP" sz="1050" dirty="0" err="1"/>
              <a:t>et.al</a:t>
            </a:r>
            <a:r>
              <a:rPr lang="en" altLang="ja-JP" sz="1050" dirty="0"/>
              <a:t>., Development of a visual analytics system for cell division dynamics in early </a:t>
            </a:r>
            <a:r>
              <a:rPr lang="en" altLang="ja-JP" sz="1050" dirty="0" err="1"/>
              <a:t>C.elegans</a:t>
            </a:r>
            <a:r>
              <a:rPr lang="en" altLang="ja-JP" sz="1050" dirty="0"/>
              <a:t> embryos, SA17, 2017.</a:t>
            </a:r>
            <a:endParaRPr kumimoji="1" lang="ja-JP" altLang="en-US" sz="1050"/>
          </a:p>
        </p:txBody>
      </p:sp>
      <p:grpSp>
        <p:nvGrpSpPr>
          <p:cNvPr id="16" name="グループ化 15">
            <a:extLst>
              <a:ext uri="{FF2B5EF4-FFF2-40B4-BE49-F238E27FC236}">
                <a16:creationId xmlns:a16="http://schemas.microsoft.com/office/drawing/2014/main" id="{940BE5E6-C9A5-934D-A871-447CDDCB5415}"/>
              </a:ext>
            </a:extLst>
          </p:cNvPr>
          <p:cNvGrpSpPr/>
          <p:nvPr/>
        </p:nvGrpSpPr>
        <p:grpSpPr>
          <a:xfrm>
            <a:off x="404567" y="3148584"/>
            <a:ext cx="3477468" cy="3128852"/>
            <a:chOff x="404567" y="3148584"/>
            <a:chExt cx="3477468" cy="3128852"/>
          </a:xfrm>
        </p:grpSpPr>
        <p:grpSp>
          <p:nvGrpSpPr>
            <p:cNvPr id="4" name="図形グループ 7">
              <a:extLst>
                <a:ext uri="{FF2B5EF4-FFF2-40B4-BE49-F238E27FC236}">
                  <a16:creationId xmlns:a16="http://schemas.microsoft.com/office/drawing/2014/main" id="{7C10276B-9292-2341-84E5-E1EAC3063F7F}"/>
                </a:ext>
              </a:extLst>
            </p:cNvPr>
            <p:cNvGrpSpPr/>
            <p:nvPr/>
          </p:nvGrpSpPr>
          <p:grpSpPr>
            <a:xfrm>
              <a:off x="404567" y="3148584"/>
              <a:ext cx="3242499" cy="990434"/>
              <a:chOff x="1185734" y="1939009"/>
              <a:chExt cx="5776854" cy="2005463"/>
            </a:xfrm>
          </p:grpSpPr>
          <p:pic>
            <p:nvPicPr>
              <p:cNvPr id="5" name="図 4" descr="screenshot_367.png">
                <a:extLst>
                  <a:ext uri="{FF2B5EF4-FFF2-40B4-BE49-F238E27FC236}">
                    <a16:creationId xmlns:a16="http://schemas.microsoft.com/office/drawing/2014/main" id="{838540B4-FE54-E04D-AF9B-3772252CC73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185734" y="2065839"/>
                <a:ext cx="3834500" cy="1878633"/>
              </a:xfrm>
              <a:prstGeom prst="rect">
                <a:avLst/>
              </a:prstGeom>
            </p:spPr>
          </p:pic>
          <p:pic>
            <p:nvPicPr>
              <p:cNvPr id="6" name="図 5" descr="screenshot_367.png">
                <a:extLst>
                  <a:ext uri="{FF2B5EF4-FFF2-40B4-BE49-F238E27FC236}">
                    <a16:creationId xmlns:a16="http://schemas.microsoft.com/office/drawing/2014/main" id="{ED86C524-FD22-0B4F-9EB9-0DCCDBDADCA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124823" y="1939009"/>
                <a:ext cx="1837765" cy="1706638"/>
              </a:xfrm>
              <a:prstGeom prst="rect">
                <a:avLst/>
              </a:prstGeom>
            </p:spPr>
          </p:pic>
        </p:grpSp>
        <p:pic>
          <p:nvPicPr>
            <p:cNvPr id="7" name="図 6" descr="Fig2.jpg">
              <a:extLst>
                <a:ext uri="{FF2B5EF4-FFF2-40B4-BE49-F238E27FC236}">
                  <a16:creationId xmlns:a16="http://schemas.microsoft.com/office/drawing/2014/main" id="{5A9E93D6-E445-2747-8F06-E85F8B3AEB0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404567" y="4349460"/>
              <a:ext cx="1840011" cy="1354704"/>
            </a:xfrm>
            <a:prstGeom prst="rect">
              <a:avLst/>
            </a:prstGeom>
          </p:spPr>
        </p:pic>
        <p:pic>
          <p:nvPicPr>
            <p:cNvPr id="8" name="図 5" descr="スクリーンショット 2016-11-04 12.00.19.png">
              <a:extLst>
                <a:ext uri="{FF2B5EF4-FFF2-40B4-BE49-F238E27FC236}">
                  <a16:creationId xmlns:a16="http://schemas.microsoft.com/office/drawing/2014/main" id="{A1681071-D627-7A4E-BC07-C270EF1BA6C1}"/>
                </a:ext>
              </a:extLst>
            </p:cNvPr>
            <p:cNvPicPr>
              <a:picLocks noChangeAspect="1"/>
            </p:cNvPicPr>
            <p:nvPr/>
          </p:nvPicPr>
          <p:blipFill rotWithShape="1">
            <a:blip r:embed="rId11">
              <a:extLst>
                <a:ext uri="{28A0092B-C50C-407E-A947-70E740481C1C}">
                  <a14:useLocalDpi xmlns:a14="http://schemas.microsoft.com/office/drawing/2010/main" val="0"/>
                </a:ext>
              </a:extLst>
            </a:blip>
            <a:srcRect t="4516" r="54918"/>
            <a:stretch/>
          </p:blipFill>
          <p:spPr>
            <a:xfrm>
              <a:off x="2556839" y="4339963"/>
              <a:ext cx="1231875" cy="1351943"/>
            </a:xfrm>
            <a:prstGeom prst="rect">
              <a:avLst/>
            </a:prstGeom>
            <a:effectLst>
              <a:outerShdw blurRad="50800" dist="38100" dir="2700000" algn="tl" rotWithShape="0">
                <a:prstClr val="black">
                  <a:alpha val="40000"/>
                </a:prstClr>
              </a:outerShdw>
            </a:effectLst>
          </p:spPr>
        </p:pic>
        <p:sp>
          <p:nvSpPr>
            <p:cNvPr id="9" name="正方形/長方形 8">
              <a:extLst>
                <a:ext uri="{FF2B5EF4-FFF2-40B4-BE49-F238E27FC236}">
                  <a16:creationId xmlns:a16="http://schemas.microsoft.com/office/drawing/2014/main" id="{532838B8-396C-E44C-B0F7-556DADDFADA4}"/>
                </a:ext>
              </a:extLst>
            </p:cNvPr>
            <p:cNvSpPr/>
            <p:nvPr/>
          </p:nvSpPr>
          <p:spPr>
            <a:xfrm>
              <a:off x="1288055" y="5766120"/>
              <a:ext cx="2593980" cy="253916"/>
            </a:xfrm>
            <a:prstGeom prst="rect">
              <a:avLst/>
            </a:prstGeom>
          </p:spPr>
          <p:txBody>
            <a:bodyPr wrap="none">
              <a:spAutoFit/>
            </a:bodyPr>
            <a:lstStyle/>
            <a:p>
              <a:pPr algn="r"/>
              <a:r>
                <a:rPr lang="en-US" altLang="ja-JP" sz="1050" dirty="0"/>
                <a:t>SSDB http://</a:t>
              </a:r>
              <a:r>
                <a:rPr lang="en-US" altLang="ja-JP" sz="1050" dirty="0" err="1"/>
                <a:t>ssbd.qbic.riken.jp</a:t>
              </a:r>
              <a:r>
                <a:rPr lang="en-US" altLang="ja-JP" sz="1050" dirty="0"/>
                <a:t>/view4d3/623</a:t>
              </a:r>
              <a:endParaRPr lang="ja-JP" altLang="en-US" sz="1050"/>
            </a:p>
          </p:txBody>
        </p:sp>
        <p:sp>
          <p:nvSpPr>
            <p:cNvPr id="15" name="テキスト ボックス 14">
              <a:extLst>
                <a:ext uri="{FF2B5EF4-FFF2-40B4-BE49-F238E27FC236}">
                  <a16:creationId xmlns:a16="http://schemas.microsoft.com/office/drawing/2014/main" id="{3482036C-8DCF-A140-A95A-0AEF44BE28E9}"/>
                </a:ext>
              </a:extLst>
            </p:cNvPr>
            <p:cNvSpPr txBox="1"/>
            <p:nvPr/>
          </p:nvSpPr>
          <p:spPr>
            <a:xfrm>
              <a:off x="2312375" y="6046604"/>
              <a:ext cx="1569660" cy="230832"/>
            </a:xfrm>
            <a:prstGeom prst="rect">
              <a:avLst/>
            </a:prstGeom>
            <a:noFill/>
          </p:spPr>
          <p:txBody>
            <a:bodyPr wrap="none" rtlCol="0">
              <a:spAutoFit/>
            </a:bodyPr>
            <a:lstStyle/>
            <a:p>
              <a:pPr algn="r"/>
              <a:r>
                <a:rPr kumimoji="1" lang="ja-JP" altLang="en-US" sz="900"/>
                <a:t>データ提供：理研大浪教授</a:t>
              </a:r>
            </a:p>
          </p:txBody>
        </p:sp>
      </p:grpSp>
    </p:spTree>
    <p:extLst>
      <p:ext uri="{BB962C8B-B14F-4D97-AF65-F5344CB8AC3E}">
        <p14:creationId xmlns:p14="http://schemas.microsoft.com/office/powerpoint/2010/main" val="29714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2" presetClass="mediacall" presetSubtype="0" fill="hold" nodeType="withEffect">
                                  <p:stCondLst>
                                    <p:cond delay="0"/>
                                  </p:stCondLst>
                                  <p:childTnLst>
                                    <p:cmd type="call" cmd="togglePause">
                                      <p:cBhvr>
                                        <p:cTn id="1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repeatCount="indefinite" fill="remove" display="0">
                  <p:stCondLst>
                    <p:cond delay="indefinite"/>
                  </p:stCondLst>
                </p:cTn>
                <p:tgtEl>
                  <p:spTgt spid="1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E36157-7A61-2B46-9927-CD4C5B5A1409}"/>
              </a:ext>
            </a:extLst>
          </p:cNvPr>
          <p:cNvSpPr>
            <a:spLocks noGrp="1"/>
          </p:cNvSpPr>
          <p:nvPr>
            <p:ph type="title"/>
          </p:nvPr>
        </p:nvSpPr>
        <p:spPr/>
        <p:txBody>
          <a:bodyPr/>
          <a:lstStyle/>
          <a:p>
            <a:r>
              <a:rPr lang="ja-JP" altLang="en-US"/>
              <a:t>研究紹介（</a:t>
            </a:r>
            <a:r>
              <a:rPr lang="en-US" altLang="ja-JP" dirty="0"/>
              <a:t>4/4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E8B43613-AD1B-D84D-8797-06B6E52013AF}"/>
              </a:ext>
            </a:extLst>
          </p:cNvPr>
          <p:cNvSpPr>
            <a:spLocks noGrp="1"/>
          </p:cNvSpPr>
          <p:nvPr>
            <p:ph idx="1"/>
          </p:nvPr>
        </p:nvSpPr>
        <p:spPr/>
        <p:txBody>
          <a:bodyPr/>
          <a:lstStyle/>
          <a:p>
            <a:r>
              <a:rPr lang="ja-JP" altLang="en-US" b="1"/>
              <a:t>対話的に試行錯誤ができる視覚的解析</a:t>
            </a:r>
            <a:endParaRPr lang="en-US" altLang="ja-JP" b="1" dirty="0"/>
          </a:p>
          <a:p>
            <a:pPr lvl="1"/>
            <a:r>
              <a:rPr lang="ja-JP" altLang="en-US"/>
              <a:t>スパコンログデータを使った状態解析</a:t>
            </a:r>
          </a:p>
        </p:txBody>
      </p:sp>
      <p:pic>
        <p:nvPicPr>
          <p:cNvPr id="4" name="図 3">
            <a:extLst>
              <a:ext uri="{FF2B5EF4-FFF2-40B4-BE49-F238E27FC236}">
                <a16:creationId xmlns:a16="http://schemas.microsoft.com/office/drawing/2014/main" id="{2878D725-4B61-C144-A3D7-32C58A2C7A09}"/>
              </a:ext>
            </a:extLst>
          </p:cNvPr>
          <p:cNvPicPr>
            <a:picLocks noChangeAspect="1"/>
          </p:cNvPicPr>
          <p:nvPr/>
        </p:nvPicPr>
        <p:blipFill>
          <a:blip r:embed="rId2"/>
          <a:stretch>
            <a:fillRect/>
          </a:stretch>
        </p:blipFill>
        <p:spPr>
          <a:xfrm>
            <a:off x="319883" y="2843784"/>
            <a:ext cx="4666268" cy="2640318"/>
          </a:xfrm>
          <a:prstGeom prst="rect">
            <a:avLst/>
          </a:prstGeom>
        </p:spPr>
      </p:pic>
      <p:pic>
        <p:nvPicPr>
          <p:cNvPr id="5" name="図 4">
            <a:extLst>
              <a:ext uri="{FF2B5EF4-FFF2-40B4-BE49-F238E27FC236}">
                <a16:creationId xmlns:a16="http://schemas.microsoft.com/office/drawing/2014/main" id="{279A9949-294D-BD41-83F1-0AFEDD6B0B3B}"/>
              </a:ext>
            </a:extLst>
          </p:cNvPr>
          <p:cNvPicPr>
            <a:picLocks noChangeAspect="1"/>
          </p:cNvPicPr>
          <p:nvPr/>
        </p:nvPicPr>
        <p:blipFill rotWithShape="1">
          <a:blip r:embed="rId3"/>
          <a:srcRect b="48914"/>
          <a:stretch/>
        </p:blipFill>
        <p:spPr>
          <a:xfrm>
            <a:off x="5494280" y="2778216"/>
            <a:ext cx="6108752" cy="1208383"/>
          </a:xfrm>
          <a:prstGeom prst="rect">
            <a:avLst/>
          </a:prstGeom>
        </p:spPr>
      </p:pic>
      <p:pic>
        <p:nvPicPr>
          <p:cNvPr id="39" name="図 38">
            <a:extLst>
              <a:ext uri="{FF2B5EF4-FFF2-40B4-BE49-F238E27FC236}">
                <a16:creationId xmlns:a16="http://schemas.microsoft.com/office/drawing/2014/main" id="{01F562A0-72CE-EC42-8076-F579DD483F83}"/>
              </a:ext>
            </a:extLst>
          </p:cNvPr>
          <p:cNvPicPr>
            <a:picLocks noChangeAspect="1"/>
          </p:cNvPicPr>
          <p:nvPr/>
        </p:nvPicPr>
        <p:blipFill>
          <a:blip r:embed="rId4"/>
          <a:stretch>
            <a:fillRect/>
          </a:stretch>
        </p:blipFill>
        <p:spPr>
          <a:xfrm>
            <a:off x="5494280" y="5352867"/>
            <a:ext cx="6108752" cy="1006686"/>
          </a:xfrm>
          <a:prstGeom prst="rect">
            <a:avLst/>
          </a:prstGeom>
        </p:spPr>
      </p:pic>
      <p:sp>
        <p:nvSpPr>
          <p:cNvPr id="40" name="テキスト ボックス 39">
            <a:extLst>
              <a:ext uri="{FF2B5EF4-FFF2-40B4-BE49-F238E27FC236}">
                <a16:creationId xmlns:a16="http://schemas.microsoft.com/office/drawing/2014/main" id="{E9C8D7EF-E719-1447-AE9F-DFCE5BC0BD0C}"/>
              </a:ext>
            </a:extLst>
          </p:cNvPr>
          <p:cNvSpPr txBox="1"/>
          <p:nvPr/>
        </p:nvSpPr>
        <p:spPr>
          <a:xfrm>
            <a:off x="4587661" y="6596073"/>
            <a:ext cx="7606570" cy="253916"/>
          </a:xfrm>
          <a:prstGeom prst="rect">
            <a:avLst/>
          </a:prstGeom>
          <a:noFill/>
        </p:spPr>
        <p:txBody>
          <a:bodyPr wrap="none" rtlCol="0">
            <a:spAutoFit/>
          </a:bodyPr>
          <a:lstStyle/>
          <a:p>
            <a:pPr algn="r"/>
            <a:r>
              <a:rPr kumimoji="1" lang="en" altLang="ja-JP" sz="1050" dirty="0" err="1"/>
              <a:t>T.Fujiwara</a:t>
            </a:r>
            <a:r>
              <a:rPr kumimoji="1" lang="en" altLang="ja-JP" sz="1050" dirty="0"/>
              <a:t>, </a:t>
            </a:r>
            <a:r>
              <a:rPr kumimoji="1" lang="en" altLang="ja-JP" sz="1050" dirty="0" err="1"/>
              <a:t>et.al</a:t>
            </a:r>
            <a:r>
              <a:rPr kumimoji="1" lang="en" altLang="ja-JP" sz="1050" dirty="0"/>
              <a:t>., A Visual Analytics Framework for Reviewing Multivariate Time-Series Data with Dimensionality Reduction, TVCG, 2020.</a:t>
            </a:r>
            <a:endParaRPr kumimoji="1" lang="ja-JP" altLang="en-US" sz="1050"/>
          </a:p>
        </p:txBody>
      </p:sp>
      <p:pic>
        <p:nvPicPr>
          <p:cNvPr id="47" name="図 46">
            <a:extLst>
              <a:ext uri="{FF2B5EF4-FFF2-40B4-BE49-F238E27FC236}">
                <a16:creationId xmlns:a16="http://schemas.microsoft.com/office/drawing/2014/main" id="{B33549A6-A8CD-8C46-AA6E-9338F4B2B35B}"/>
              </a:ext>
            </a:extLst>
          </p:cNvPr>
          <p:cNvPicPr>
            <a:picLocks noChangeAspect="1"/>
          </p:cNvPicPr>
          <p:nvPr/>
        </p:nvPicPr>
        <p:blipFill>
          <a:blip r:embed="rId5"/>
          <a:stretch>
            <a:fillRect/>
          </a:stretch>
        </p:blipFill>
        <p:spPr>
          <a:xfrm>
            <a:off x="1875760" y="5600064"/>
            <a:ext cx="3049524" cy="1060704"/>
          </a:xfrm>
          <a:prstGeom prst="rect">
            <a:avLst/>
          </a:prstGeom>
        </p:spPr>
      </p:pic>
      <p:sp>
        <p:nvSpPr>
          <p:cNvPr id="48" name="テキスト ボックス 47">
            <a:extLst>
              <a:ext uri="{FF2B5EF4-FFF2-40B4-BE49-F238E27FC236}">
                <a16:creationId xmlns:a16="http://schemas.microsoft.com/office/drawing/2014/main" id="{2EC418D5-343D-0B4F-AF41-37109595A8AF}"/>
              </a:ext>
            </a:extLst>
          </p:cNvPr>
          <p:cNvSpPr txBox="1"/>
          <p:nvPr/>
        </p:nvSpPr>
        <p:spPr>
          <a:xfrm>
            <a:off x="509704" y="5600064"/>
            <a:ext cx="857927" cy="923330"/>
          </a:xfrm>
          <a:prstGeom prst="rect">
            <a:avLst/>
          </a:prstGeom>
          <a:noFill/>
        </p:spPr>
        <p:txBody>
          <a:bodyPr wrap="none" rtlCol="0">
            <a:spAutoFit/>
          </a:bodyPr>
          <a:lstStyle/>
          <a:p>
            <a:r>
              <a:rPr kumimoji="1" lang="ja-JP" altLang="en-US" sz="1200" b="1"/>
              <a:t>環境ログ</a:t>
            </a:r>
            <a:endParaRPr kumimoji="1" lang="en-US" altLang="ja-JP" sz="1200" b="1" dirty="0"/>
          </a:p>
          <a:p>
            <a:r>
              <a:rPr kumimoji="1" lang="ja-JP" altLang="en-US" sz="1050"/>
              <a:t>・</a:t>
            </a:r>
            <a:r>
              <a:rPr kumimoji="1" lang="en-US" altLang="ja-JP" sz="1050" dirty="0"/>
              <a:t>CPU</a:t>
            </a:r>
            <a:r>
              <a:rPr kumimoji="1" lang="ja-JP" altLang="en-US" sz="1050"/>
              <a:t>温度</a:t>
            </a:r>
            <a:endParaRPr kumimoji="1" lang="en-US" altLang="ja-JP" sz="1050" dirty="0"/>
          </a:p>
          <a:p>
            <a:r>
              <a:rPr kumimoji="1" lang="ja-JP" altLang="en-US" sz="1050"/>
              <a:t>・排気温度</a:t>
            </a:r>
            <a:endParaRPr kumimoji="1" lang="en-US" altLang="ja-JP" sz="1050" dirty="0"/>
          </a:p>
          <a:p>
            <a:r>
              <a:rPr kumimoji="1" lang="ja-JP" altLang="en-US" sz="1050"/>
              <a:t>・水温</a:t>
            </a:r>
            <a:endParaRPr kumimoji="1" lang="en-US" altLang="ja-JP" sz="1050" dirty="0"/>
          </a:p>
          <a:p>
            <a:r>
              <a:rPr kumimoji="1" lang="ja-JP" altLang="en-US" sz="1050"/>
              <a:t>・</a:t>
            </a:r>
            <a:r>
              <a:rPr kumimoji="1" lang="en-US" altLang="ja-JP" sz="1050" dirty="0"/>
              <a:t>etc.</a:t>
            </a:r>
            <a:endParaRPr kumimoji="1" lang="ja-JP" altLang="en-US" sz="1050"/>
          </a:p>
        </p:txBody>
      </p:sp>
      <p:pic>
        <p:nvPicPr>
          <p:cNvPr id="10" name="図 9">
            <a:extLst>
              <a:ext uri="{FF2B5EF4-FFF2-40B4-BE49-F238E27FC236}">
                <a16:creationId xmlns:a16="http://schemas.microsoft.com/office/drawing/2014/main" id="{8DD40908-07A0-FC4E-9E3B-9A0933FB350F}"/>
              </a:ext>
            </a:extLst>
          </p:cNvPr>
          <p:cNvPicPr>
            <a:picLocks noChangeAspect="1"/>
          </p:cNvPicPr>
          <p:nvPr/>
        </p:nvPicPr>
        <p:blipFill rotWithShape="1">
          <a:blip r:embed="rId3"/>
          <a:srcRect t="49634"/>
          <a:stretch/>
        </p:blipFill>
        <p:spPr>
          <a:xfrm>
            <a:off x="5437398" y="3986599"/>
            <a:ext cx="6108752" cy="1191363"/>
          </a:xfrm>
          <a:prstGeom prst="rect">
            <a:avLst/>
          </a:prstGeom>
        </p:spPr>
      </p:pic>
    </p:spTree>
    <p:extLst>
      <p:ext uri="{BB962C8B-B14F-4D97-AF65-F5344CB8AC3E}">
        <p14:creationId xmlns:p14="http://schemas.microsoft.com/office/powerpoint/2010/main" val="252079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dissolv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E1E90-5A05-8F44-83EA-306A6B752407}"/>
              </a:ext>
            </a:extLst>
          </p:cNvPr>
          <p:cNvSpPr>
            <a:spLocks noGrp="1"/>
          </p:cNvSpPr>
          <p:nvPr>
            <p:ph type="title"/>
          </p:nvPr>
        </p:nvSpPr>
        <p:spPr/>
        <p:txBody>
          <a:bodyPr/>
          <a:lstStyle/>
          <a:p>
            <a:r>
              <a:rPr lang="ja-JP" altLang="en-US"/>
              <a:t>背景</a:t>
            </a:r>
            <a:endParaRPr kumimoji="1" lang="ja-JP" altLang="en-US"/>
          </a:p>
        </p:txBody>
      </p:sp>
      <p:sp>
        <p:nvSpPr>
          <p:cNvPr id="3" name="コンテンツ プレースホルダー 2">
            <a:extLst>
              <a:ext uri="{FF2B5EF4-FFF2-40B4-BE49-F238E27FC236}">
                <a16:creationId xmlns:a16="http://schemas.microsoft.com/office/drawing/2014/main" id="{D8FE1758-5E49-B643-91E3-A34368990F41}"/>
              </a:ext>
            </a:extLst>
          </p:cNvPr>
          <p:cNvSpPr>
            <a:spLocks noGrp="1"/>
          </p:cNvSpPr>
          <p:nvPr>
            <p:ph idx="1"/>
          </p:nvPr>
        </p:nvSpPr>
        <p:spPr/>
        <p:txBody>
          <a:bodyPr/>
          <a:lstStyle/>
          <a:p>
            <a:r>
              <a:rPr kumimoji="1" lang="ja-JP" altLang="en-US" b="1"/>
              <a:t>データ可視化と視覚的データ</a:t>
            </a:r>
            <a:r>
              <a:rPr lang="ja-JP" altLang="en-US" b="1"/>
              <a:t>解析</a:t>
            </a:r>
            <a:endParaRPr kumimoji="1" lang="ja-JP" altLang="en-US" b="1"/>
          </a:p>
        </p:txBody>
      </p:sp>
      <p:grpSp>
        <p:nvGrpSpPr>
          <p:cNvPr id="16" name="グループ化 15">
            <a:extLst>
              <a:ext uri="{FF2B5EF4-FFF2-40B4-BE49-F238E27FC236}">
                <a16:creationId xmlns:a16="http://schemas.microsoft.com/office/drawing/2014/main" id="{EE0A95D4-0CC9-FB4F-B808-3786ED259B3B}"/>
              </a:ext>
            </a:extLst>
          </p:cNvPr>
          <p:cNvGrpSpPr/>
          <p:nvPr/>
        </p:nvGrpSpPr>
        <p:grpSpPr>
          <a:xfrm>
            <a:off x="1203960" y="2463286"/>
            <a:ext cx="10474388" cy="2376938"/>
            <a:chOff x="1203960" y="2463286"/>
            <a:chExt cx="10474388" cy="2376938"/>
          </a:xfrm>
        </p:grpSpPr>
        <p:grpSp>
          <p:nvGrpSpPr>
            <p:cNvPr id="8" name="グループ化 7">
              <a:extLst>
                <a:ext uri="{FF2B5EF4-FFF2-40B4-BE49-F238E27FC236}">
                  <a16:creationId xmlns:a16="http://schemas.microsoft.com/office/drawing/2014/main" id="{428635E5-7CDB-EA4B-A189-AA66494BFB13}"/>
                </a:ext>
              </a:extLst>
            </p:cNvPr>
            <p:cNvGrpSpPr/>
            <p:nvPr/>
          </p:nvGrpSpPr>
          <p:grpSpPr>
            <a:xfrm>
              <a:off x="1203960" y="2463287"/>
              <a:ext cx="2497488" cy="2376937"/>
              <a:chOff x="838200" y="2365751"/>
              <a:chExt cx="3038382" cy="2891723"/>
            </a:xfrm>
          </p:grpSpPr>
          <p:pic>
            <p:nvPicPr>
              <p:cNvPr id="4" name="図 3" descr="図形&#10;&#10;低い精度で自動的に生成された説明">
                <a:extLst>
                  <a:ext uri="{FF2B5EF4-FFF2-40B4-BE49-F238E27FC236}">
                    <a16:creationId xmlns:a16="http://schemas.microsoft.com/office/drawing/2014/main" id="{0ADD7E31-134B-6542-B757-8D5FD2F02FC1}"/>
                  </a:ext>
                </a:extLst>
              </p:cNvPr>
              <p:cNvPicPr>
                <a:picLocks noChangeAspect="1"/>
              </p:cNvPicPr>
              <p:nvPr/>
            </p:nvPicPr>
            <p:blipFill rotWithShape="1">
              <a:blip r:embed="rId2"/>
              <a:srcRect l="8477" t="11407" r="8009" b="8518"/>
              <a:stretch/>
            </p:blipFill>
            <p:spPr>
              <a:xfrm>
                <a:off x="838200" y="2365751"/>
                <a:ext cx="1519191" cy="1519191"/>
              </a:xfrm>
              <a:prstGeom prst="rect">
                <a:avLst/>
              </a:prstGeom>
              <a:ln>
                <a:noFill/>
              </a:ln>
            </p:spPr>
          </p:pic>
          <p:pic>
            <p:nvPicPr>
              <p:cNvPr id="5" name="図 4" descr="背景パターン が含まれている画像&#10;&#10;自動的に生成された説明">
                <a:extLst>
                  <a:ext uri="{FF2B5EF4-FFF2-40B4-BE49-F238E27FC236}">
                    <a16:creationId xmlns:a16="http://schemas.microsoft.com/office/drawing/2014/main" id="{198CCB62-70C8-EB43-BBE5-3AA55DCB6844}"/>
                  </a:ext>
                </a:extLst>
              </p:cNvPr>
              <p:cNvPicPr>
                <a:picLocks noChangeAspect="1"/>
              </p:cNvPicPr>
              <p:nvPr/>
            </p:nvPicPr>
            <p:blipFill rotWithShape="1">
              <a:blip r:embed="rId3"/>
              <a:srcRect l="8477" t="11407" r="8009" b="8518"/>
              <a:stretch/>
            </p:blipFill>
            <p:spPr>
              <a:xfrm>
                <a:off x="2357391" y="2365752"/>
                <a:ext cx="1519191" cy="1519191"/>
              </a:xfrm>
              <a:prstGeom prst="rect">
                <a:avLst/>
              </a:prstGeom>
              <a:ln>
                <a:noFill/>
              </a:ln>
            </p:spPr>
          </p:pic>
          <p:pic>
            <p:nvPicPr>
              <p:cNvPr id="6" name="図 5">
                <a:extLst>
                  <a:ext uri="{FF2B5EF4-FFF2-40B4-BE49-F238E27FC236}">
                    <a16:creationId xmlns:a16="http://schemas.microsoft.com/office/drawing/2014/main" id="{0DD4F6DC-0BE3-AB44-8954-40F67B51287E}"/>
                  </a:ext>
                </a:extLst>
              </p:cNvPr>
              <p:cNvPicPr>
                <a:picLocks noChangeAspect="1"/>
              </p:cNvPicPr>
              <p:nvPr/>
            </p:nvPicPr>
            <p:blipFill rotWithShape="1">
              <a:blip r:embed="rId4"/>
              <a:srcRect l="16079" t="16163" r="15825" b="17378"/>
              <a:stretch/>
            </p:blipFill>
            <p:spPr>
              <a:xfrm>
                <a:off x="906316" y="3884942"/>
                <a:ext cx="1395858" cy="1359614"/>
              </a:xfrm>
              <a:prstGeom prst="rect">
                <a:avLst/>
              </a:prstGeom>
              <a:ln>
                <a:noFill/>
              </a:ln>
            </p:spPr>
          </p:pic>
          <p:pic>
            <p:nvPicPr>
              <p:cNvPr id="7" name="図 6">
                <a:extLst>
                  <a:ext uri="{FF2B5EF4-FFF2-40B4-BE49-F238E27FC236}">
                    <a16:creationId xmlns:a16="http://schemas.microsoft.com/office/drawing/2014/main" id="{093AC09C-E141-3A44-B6F9-A39D5C4D6005}"/>
                  </a:ext>
                </a:extLst>
              </p:cNvPr>
              <p:cNvPicPr>
                <a:picLocks noChangeAspect="1"/>
              </p:cNvPicPr>
              <p:nvPr/>
            </p:nvPicPr>
            <p:blipFill rotWithShape="1">
              <a:blip r:embed="rId5"/>
              <a:srcRect l="17019" t="16199" r="16411" b="18216"/>
              <a:stretch/>
            </p:blipFill>
            <p:spPr>
              <a:xfrm>
                <a:off x="2431249" y="3884942"/>
                <a:ext cx="1395858" cy="1372532"/>
              </a:xfrm>
              <a:prstGeom prst="rect">
                <a:avLst/>
              </a:prstGeom>
              <a:ln>
                <a:noFill/>
              </a:ln>
            </p:spPr>
          </p:pic>
        </p:grpSp>
        <p:pic>
          <p:nvPicPr>
            <p:cNvPr id="9" name="図 8">
              <a:extLst>
                <a:ext uri="{FF2B5EF4-FFF2-40B4-BE49-F238E27FC236}">
                  <a16:creationId xmlns:a16="http://schemas.microsoft.com/office/drawing/2014/main" id="{398F30C8-3483-4F44-9587-39CDD7001867}"/>
                </a:ext>
              </a:extLst>
            </p:cNvPr>
            <p:cNvPicPr>
              <a:picLocks noChangeAspect="1"/>
            </p:cNvPicPr>
            <p:nvPr/>
          </p:nvPicPr>
          <p:blipFill>
            <a:blip r:embed="rId6"/>
            <a:stretch>
              <a:fillRect/>
            </a:stretch>
          </p:blipFill>
          <p:spPr>
            <a:xfrm>
              <a:off x="3934532" y="2463286"/>
              <a:ext cx="2743121" cy="2366319"/>
            </a:xfrm>
            <a:prstGeom prst="rect">
              <a:avLst/>
            </a:prstGeom>
          </p:spPr>
        </p:pic>
        <p:grpSp>
          <p:nvGrpSpPr>
            <p:cNvPr id="15" name="グループ化 14">
              <a:extLst>
                <a:ext uri="{FF2B5EF4-FFF2-40B4-BE49-F238E27FC236}">
                  <a16:creationId xmlns:a16="http://schemas.microsoft.com/office/drawing/2014/main" id="{BF6C5111-FD5F-9D4E-978A-F0BABDA412DD}"/>
                </a:ext>
              </a:extLst>
            </p:cNvPr>
            <p:cNvGrpSpPr/>
            <p:nvPr/>
          </p:nvGrpSpPr>
          <p:grpSpPr>
            <a:xfrm>
              <a:off x="7012364" y="2512054"/>
              <a:ext cx="4665984" cy="2319362"/>
              <a:chOff x="6841676" y="2438902"/>
              <a:chExt cx="4665984" cy="2319362"/>
            </a:xfrm>
          </p:grpSpPr>
          <p:pic>
            <p:nvPicPr>
              <p:cNvPr id="10" name="図 9" descr="screenshot_42.png">
                <a:extLst>
                  <a:ext uri="{FF2B5EF4-FFF2-40B4-BE49-F238E27FC236}">
                    <a16:creationId xmlns:a16="http://schemas.microsoft.com/office/drawing/2014/main" id="{47DBBDC9-CC2D-2747-9E0D-E0D52AD0ADA2}"/>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tretch>
                <a:fillRect/>
              </a:stretch>
            </p:blipFill>
            <p:spPr>
              <a:xfrm>
                <a:off x="8730088" y="2438902"/>
                <a:ext cx="2291480" cy="1448861"/>
              </a:xfrm>
              <a:prstGeom prst="rect">
                <a:avLst/>
              </a:prstGeom>
              <a:ln>
                <a:noFill/>
              </a:ln>
              <a:effectLst>
                <a:outerShdw blurRad="50800" dist="38100" dir="2700000" algn="tl" rotWithShape="0">
                  <a:prstClr val="black">
                    <a:alpha val="40000"/>
                  </a:prstClr>
                </a:outerShdw>
              </a:effectLst>
            </p:spPr>
          </p:pic>
          <p:grpSp>
            <p:nvGrpSpPr>
              <p:cNvPr id="11" name="グループ化 10">
                <a:extLst>
                  <a:ext uri="{FF2B5EF4-FFF2-40B4-BE49-F238E27FC236}">
                    <a16:creationId xmlns:a16="http://schemas.microsoft.com/office/drawing/2014/main" id="{9B074D94-F10C-B040-A2BC-F4D9BEF0B7D6}"/>
                  </a:ext>
                </a:extLst>
              </p:cNvPr>
              <p:cNvGrpSpPr/>
              <p:nvPr/>
            </p:nvGrpSpPr>
            <p:grpSpPr>
              <a:xfrm>
                <a:off x="6890444" y="2438902"/>
                <a:ext cx="1704916" cy="1525324"/>
                <a:chOff x="4052475" y="3491637"/>
                <a:chExt cx="3152321" cy="2820263"/>
              </a:xfrm>
            </p:grpSpPr>
            <p:pic>
              <p:nvPicPr>
                <p:cNvPr id="12" name="図 11" descr="setup.pdf">
                  <a:extLst>
                    <a:ext uri="{FF2B5EF4-FFF2-40B4-BE49-F238E27FC236}">
                      <a16:creationId xmlns:a16="http://schemas.microsoft.com/office/drawing/2014/main" id="{B3D329E6-892C-C74B-A074-AED5B790CCF4}"/>
                    </a:ext>
                  </a:extLst>
                </p:cNvPr>
                <p:cNvPicPr>
                  <a:picLocks noChangeAspect="1"/>
                </p:cNvPicPr>
                <p:nvPr/>
              </p:nvPicPr>
              <p:blipFill rotWithShape="1">
                <a:blip r:embed="rId9">
                  <a:extLst>
                    <a:ext uri="{28A0092B-C50C-407E-A947-70E740481C1C}">
                      <a14:useLocalDpi xmlns:a14="http://schemas.microsoft.com/office/drawing/2010/main"/>
                    </a:ext>
                  </a:extLst>
                </a:blip>
                <a:srcRect l="1445" t="5298" r="30033" b="61322"/>
                <a:stretch/>
              </p:blipFill>
              <p:spPr>
                <a:xfrm>
                  <a:off x="4054768" y="3491637"/>
                  <a:ext cx="3133806" cy="927797"/>
                </a:xfrm>
                <a:prstGeom prst="rect">
                  <a:avLst/>
                </a:prstGeom>
              </p:spPr>
            </p:pic>
            <p:pic>
              <p:nvPicPr>
                <p:cNvPr id="13" name="図 12" descr="clip.png">
                  <a:extLst>
                    <a:ext uri="{FF2B5EF4-FFF2-40B4-BE49-F238E27FC236}">
                      <a16:creationId xmlns:a16="http://schemas.microsoft.com/office/drawing/2014/main" id="{D966FA14-8B4F-EF4E-815D-E30981F49E9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052475" y="4429386"/>
                  <a:ext cx="3152321" cy="1882514"/>
                </a:xfrm>
                <a:prstGeom prst="rect">
                  <a:avLst/>
                </a:prstGeom>
              </p:spPr>
            </p:pic>
          </p:grpSp>
          <p:pic>
            <p:nvPicPr>
              <p:cNvPr id="14" name="図 13">
                <a:extLst>
                  <a:ext uri="{FF2B5EF4-FFF2-40B4-BE49-F238E27FC236}">
                    <a16:creationId xmlns:a16="http://schemas.microsoft.com/office/drawing/2014/main" id="{D937BD5B-34A1-394B-BB88-6ABED94F7CC1}"/>
                  </a:ext>
                </a:extLst>
              </p:cNvPr>
              <p:cNvPicPr>
                <a:picLocks noChangeAspect="1"/>
              </p:cNvPicPr>
              <p:nvPr/>
            </p:nvPicPr>
            <p:blipFill>
              <a:blip r:embed="rId11"/>
              <a:stretch>
                <a:fillRect/>
              </a:stretch>
            </p:blipFill>
            <p:spPr>
              <a:xfrm>
                <a:off x="6841676" y="3989338"/>
                <a:ext cx="4665984" cy="768926"/>
              </a:xfrm>
              <a:prstGeom prst="rect">
                <a:avLst/>
              </a:prstGeom>
            </p:spPr>
          </p:pic>
        </p:grpSp>
      </p:grpSp>
      <p:sp>
        <p:nvSpPr>
          <p:cNvPr id="18" name="テキスト ボックス 17">
            <a:extLst>
              <a:ext uri="{FF2B5EF4-FFF2-40B4-BE49-F238E27FC236}">
                <a16:creationId xmlns:a16="http://schemas.microsoft.com/office/drawing/2014/main" id="{B443B33B-6DD0-644E-A9BC-8C6FD46CDF53}"/>
              </a:ext>
            </a:extLst>
          </p:cNvPr>
          <p:cNvSpPr txBox="1"/>
          <p:nvPr/>
        </p:nvSpPr>
        <p:spPr>
          <a:xfrm>
            <a:off x="8601353" y="5538768"/>
            <a:ext cx="3057247" cy="954107"/>
          </a:xfrm>
          <a:prstGeom prst="rect">
            <a:avLst/>
          </a:prstGeom>
          <a:noFill/>
        </p:spPr>
        <p:txBody>
          <a:bodyPr wrap="none" rtlCol="0">
            <a:spAutoFit/>
          </a:bodyPr>
          <a:lstStyle/>
          <a:p>
            <a:pPr algn="ctr"/>
            <a:r>
              <a:rPr kumimoji="1" lang="ja-JP" altLang="en-US" sz="2800"/>
              <a:t>原点回帰</a:t>
            </a:r>
            <a:endParaRPr kumimoji="1" lang="en-US" altLang="ja-JP" sz="2800" dirty="0"/>
          </a:p>
          <a:p>
            <a:pPr algn="ctr"/>
            <a:r>
              <a:rPr kumimoji="1" lang="ja-JP" altLang="en-US" sz="2800" b="1"/>
              <a:t>スパコンと可視化</a:t>
            </a:r>
          </a:p>
        </p:txBody>
      </p:sp>
      <p:grpSp>
        <p:nvGrpSpPr>
          <p:cNvPr id="19" name="グループ化 18">
            <a:extLst>
              <a:ext uri="{FF2B5EF4-FFF2-40B4-BE49-F238E27FC236}">
                <a16:creationId xmlns:a16="http://schemas.microsoft.com/office/drawing/2014/main" id="{77058742-F250-CF42-B17C-05C149195683}"/>
              </a:ext>
            </a:extLst>
          </p:cNvPr>
          <p:cNvGrpSpPr/>
          <p:nvPr/>
        </p:nvGrpSpPr>
        <p:grpSpPr>
          <a:xfrm>
            <a:off x="7170597" y="5385650"/>
            <a:ext cx="937861" cy="1171272"/>
            <a:chOff x="6839291" y="5467570"/>
            <a:chExt cx="937861" cy="1171272"/>
          </a:xfrm>
        </p:grpSpPr>
        <p:pic>
          <p:nvPicPr>
            <p:cNvPr id="20" name="図 19">
              <a:extLst>
                <a:ext uri="{FF2B5EF4-FFF2-40B4-BE49-F238E27FC236}">
                  <a16:creationId xmlns:a16="http://schemas.microsoft.com/office/drawing/2014/main" id="{406234A9-51B3-0247-8F79-2051CA3637BA}"/>
                </a:ext>
              </a:extLst>
            </p:cNvPr>
            <p:cNvPicPr>
              <a:picLocks noChangeAspect="1"/>
            </p:cNvPicPr>
            <p:nvPr/>
          </p:nvPicPr>
          <p:blipFill rotWithShape="1">
            <a:blip r:embed="rId12"/>
            <a:srcRect b="30397"/>
            <a:stretch/>
          </p:blipFill>
          <p:spPr>
            <a:xfrm>
              <a:off x="6839291" y="5631848"/>
              <a:ext cx="644358" cy="1006994"/>
            </a:xfrm>
            <a:prstGeom prst="rect">
              <a:avLst/>
            </a:prstGeom>
          </p:spPr>
        </p:pic>
        <p:sp>
          <p:nvSpPr>
            <p:cNvPr id="21" name="テキスト ボックス 20">
              <a:extLst>
                <a:ext uri="{FF2B5EF4-FFF2-40B4-BE49-F238E27FC236}">
                  <a16:creationId xmlns:a16="http://schemas.microsoft.com/office/drawing/2014/main" id="{A34BC419-D5D4-D948-9846-09B7179AD0E6}"/>
                </a:ext>
              </a:extLst>
            </p:cNvPr>
            <p:cNvSpPr txBox="1"/>
            <p:nvPr/>
          </p:nvSpPr>
          <p:spPr>
            <a:xfrm>
              <a:off x="7425774" y="5467570"/>
              <a:ext cx="351378" cy="523220"/>
            </a:xfrm>
            <a:prstGeom prst="rect">
              <a:avLst/>
            </a:prstGeom>
            <a:noFill/>
          </p:spPr>
          <p:txBody>
            <a:bodyPr wrap="none" rtlCol="0">
              <a:spAutoFit/>
            </a:bodyPr>
            <a:lstStyle/>
            <a:p>
              <a:r>
                <a:rPr kumimoji="1" lang="en-US" altLang="ja-JP" sz="2800" dirty="0"/>
                <a:t>?</a:t>
              </a:r>
              <a:endParaRPr kumimoji="1" lang="ja-JP" altLang="en-US" sz="2800"/>
            </a:p>
          </p:txBody>
        </p:sp>
      </p:grpSp>
      <p:grpSp>
        <p:nvGrpSpPr>
          <p:cNvPr id="22" name="グループ化 21">
            <a:extLst>
              <a:ext uri="{FF2B5EF4-FFF2-40B4-BE49-F238E27FC236}">
                <a16:creationId xmlns:a16="http://schemas.microsoft.com/office/drawing/2014/main" id="{A4D1AE17-C1DB-5A4B-A1ED-D65F3471FB99}"/>
              </a:ext>
            </a:extLst>
          </p:cNvPr>
          <p:cNvGrpSpPr/>
          <p:nvPr/>
        </p:nvGrpSpPr>
        <p:grpSpPr>
          <a:xfrm>
            <a:off x="3812327" y="5130160"/>
            <a:ext cx="3025620" cy="1512811"/>
            <a:chOff x="3643063" y="5212080"/>
            <a:chExt cx="3025620" cy="1512811"/>
          </a:xfrm>
        </p:grpSpPr>
        <p:pic>
          <p:nvPicPr>
            <p:cNvPr id="23" name="Picture 3">
              <a:extLst>
                <a:ext uri="{FF2B5EF4-FFF2-40B4-BE49-F238E27FC236}">
                  <a16:creationId xmlns:a16="http://schemas.microsoft.com/office/drawing/2014/main" id="{F9CBDD95-0F4F-C74A-A116-A09A550FEA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3063" y="5212080"/>
              <a:ext cx="3025620" cy="1512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テキスト ボックス 23">
              <a:extLst>
                <a:ext uri="{FF2B5EF4-FFF2-40B4-BE49-F238E27FC236}">
                  <a16:creationId xmlns:a16="http://schemas.microsoft.com/office/drawing/2014/main" id="{45C3E6E1-B58D-284D-9B18-2CFD05886B8D}"/>
                </a:ext>
              </a:extLst>
            </p:cNvPr>
            <p:cNvSpPr txBox="1"/>
            <p:nvPr/>
          </p:nvSpPr>
          <p:spPr>
            <a:xfrm>
              <a:off x="4258416" y="5783819"/>
              <a:ext cx="1794915" cy="369332"/>
            </a:xfrm>
            <a:prstGeom prst="rect">
              <a:avLst/>
            </a:prstGeom>
            <a:noFill/>
          </p:spPr>
          <p:txBody>
            <a:bodyPr wrap="none" rtlCol="0">
              <a:spAutoFit/>
            </a:bodyPr>
            <a:lstStyle/>
            <a:p>
              <a:r>
                <a:rPr kumimoji="1" lang="en-US" altLang="ja-JP" b="1" dirty="0">
                  <a:effectLst>
                    <a:glow rad="63500">
                      <a:schemeClr val="bg1"/>
                    </a:glow>
                  </a:effectLst>
                </a:rPr>
                <a:t>Large &amp; Complex</a:t>
              </a:r>
              <a:endParaRPr kumimoji="1" lang="ja-JP" altLang="en-US" b="1">
                <a:effectLst>
                  <a:glow rad="63500">
                    <a:schemeClr val="bg1"/>
                  </a:glow>
                </a:effectLst>
              </a:endParaRPr>
            </a:p>
          </p:txBody>
        </p:sp>
      </p:grpSp>
      <p:grpSp>
        <p:nvGrpSpPr>
          <p:cNvPr id="25" name="グループ化 24">
            <a:extLst>
              <a:ext uri="{FF2B5EF4-FFF2-40B4-BE49-F238E27FC236}">
                <a16:creationId xmlns:a16="http://schemas.microsoft.com/office/drawing/2014/main" id="{43A9AEE7-1CEE-B64A-9E25-97FF2A3667B6}"/>
              </a:ext>
            </a:extLst>
          </p:cNvPr>
          <p:cNvGrpSpPr/>
          <p:nvPr/>
        </p:nvGrpSpPr>
        <p:grpSpPr>
          <a:xfrm>
            <a:off x="1143000" y="5270715"/>
            <a:ext cx="2526689" cy="1340321"/>
            <a:chOff x="945320" y="5385096"/>
            <a:chExt cx="2526689" cy="1340321"/>
          </a:xfrm>
        </p:grpSpPr>
        <p:pic>
          <p:nvPicPr>
            <p:cNvPr id="26" name="Picture 7">
              <a:extLst>
                <a:ext uri="{FF2B5EF4-FFF2-40B4-BE49-F238E27FC236}">
                  <a16:creationId xmlns:a16="http://schemas.microsoft.com/office/drawing/2014/main" id="{9F005266-374A-7B43-AF1B-9F8E6DE460F3}"/>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5666"/>
            <a:stretch/>
          </p:blipFill>
          <p:spPr bwMode="auto">
            <a:xfrm>
              <a:off x="945320" y="5385096"/>
              <a:ext cx="2526689" cy="1340321"/>
            </a:xfrm>
            <a:prstGeom prst="rect">
              <a:avLst/>
            </a:prstGeom>
            <a:noFill/>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テキスト ボックス 26">
              <a:extLst>
                <a:ext uri="{FF2B5EF4-FFF2-40B4-BE49-F238E27FC236}">
                  <a16:creationId xmlns:a16="http://schemas.microsoft.com/office/drawing/2014/main" id="{9F346831-FED4-8042-A76A-4AD427D4D080}"/>
                </a:ext>
              </a:extLst>
            </p:cNvPr>
            <p:cNvSpPr txBox="1"/>
            <p:nvPr/>
          </p:nvSpPr>
          <p:spPr>
            <a:xfrm>
              <a:off x="1562044" y="6323182"/>
              <a:ext cx="1293239" cy="369332"/>
            </a:xfrm>
            <a:prstGeom prst="rect">
              <a:avLst/>
            </a:prstGeom>
            <a:noFill/>
          </p:spPr>
          <p:txBody>
            <a:bodyPr wrap="none" rtlCol="0">
              <a:spAutoFit/>
            </a:bodyPr>
            <a:lstStyle/>
            <a:p>
              <a:r>
                <a:rPr kumimoji="1" lang="en-US" altLang="ja-JP" b="1" dirty="0">
                  <a:effectLst>
                    <a:glow rad="63500">
                      <a:schemeClr val="bg1"/>
                    </a:glow>
                  </a:effectLst>
                </a:rPr>
                <a:t>HPC system</a:t>
              </a:r>
              <a:endParaRPr kumimoji="1" lang="ja-JP" altLang="en-US" b="1">
                <a:effectLst>
                  <a:glow rad="63500">
                    <a:schemeClr val="bg1"/>
                  </a:glow>
                </a:effectLst>
              </a:endParaRPr>
            </a:p>
          </p:txBody>
        </p:sp>
      </p:grpSp>
    </p:spTree>
    <p:extLst>
      <p:ext uri="{BB962C8B-B14F-4D97-AF65-F5344CB8AC3E}">
        <p14:creationId xmlns:p14="http://schemas.microsoft.com/office/powerpoint/2010/main" val="70718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DD08B-2CAD-D64F-9DB9-BAEECFD07809}"/>
              </a:ext>
            </a:extLst>
          </p:cNvPr>
          <p:cNvSpPr>
            <a:spLocks noGrp="1"/>
          </p:cNvSpPr>
          <p:nvPr>
            <p:ph type="title"/>
          </p:nvPr>
        </p:nvSpPr>
        <p:spPr/>
        <p:txBody>
          <a:bodyPr/>
          <a:lstStyle/>
          <a:p>
            <a:r>
              <a:rPr kumimoji="1" lang="ja-JP" altLang="en-US"/>
              <a:t>背景</a:t>
            </a:r>
          </a:p>
        </p:txBody>
      </p:sp>
      <p:sp>
        <p:nvSpPr>
          <p:cNvPr id="3" name="コンテンツ プレースホルダー 2">
            <a:extLst>
              <a:ext uri="{FF2B5EF4-FFF2-40B4-BE49-F238E27FC236}">
                <a16:creationId xmlns:a16="http://schemas.microsoft.com/office/drawing/2014/main" id="{28577DCE-446F-9B4E-9848-D69C4D19C0D9}"/>
              </a:ext>
            </a:extLst>
          </p:cNvPr>
          <p:cNvSpPr>
            <a:spLocks noGrp="1"/>
          </p:cNvSpPr>
          <p:nvPr>
            <p:ph idx="1"/>
          </p:nvPr>
        </p:nvSpPr>
        <p:spPr>
          <a:xfrm>
            <a:off x="838200" y="1825624"/>
            <a:ext cx="10515600" cy="4811939"/>
          </a:xfrm>
        </p:spPr>
        <p:txBody>
          <a:bodyPr>
            <a:normAutofit/>
          </a:bodyPr>
          <a:lstStyle/>
          <a:p>
            <a:r>
              <a:rPr kumimoji="1" lang="ja-JP" altLang="en-US" b="1"/>
              <a:t>スーパーコンピュータと可視化</a:t>
            </a:r>
            <a:endParaRPr kumimoji="1" lang="en-US" altLang="ja-JP" b="1" dirty="0"/>
          </a:p>
          <a:p>
            <a:pPr lvl="1"/>
            <a:r>
              <a:rPr lang="ja-JP" altLang="en-US"/>
              <a:t>スパコンの高機能・高性能化</a:t>
            </a:r>
            <a:endParaRPr lang="en-US" altLang="ja-JP" dirty="0"/>
          </a:p>
          <a:p>
            <a:pPr lvl="2"/>
            <a:r>
              <a:rPr lang="ja-JP" altLang="en-US"/>
              <a:t>「京」から「富岳」へ</a:t>
            </a:r>
            <a:endParaRPr lang="en-US" altLang="ja-JP" dirty="0"/>
          </a:p>
          <a:p>
            <a:pPr lvl="2"/>
            <a:r>
              <a:rPr lang="ja-JP" altLang="en-US"/>
              <a:t>世界スパコン性能ランキング１位</a:t>
            </a:r>
            <a:endParaRPr lang="en-US" altLang="ja-JP" dirty="0"/>
          </a:p>
          <a:p>
            <a:pPr lvl="3"/>
            <a:r>
              <a:rPr lang="en-US" altLang="ja-JP" dirty="0"/>
              <a:t>Top500, Graph500, HPCG, HPL-AI</a:t>
            </a:r>
          </a:p>
          <a:p>
            <a:pPr lvl="1"/>
            <a:r>
              <a:rPr lang="ja-JP" altLang="en-US"/>
              <a:t>分野横断的なデータの利活用</a:t>
            </a:r>
            <a:endParaRPr lang="en-US" altLang="ja-JP" dirty="0"/>
          </a:p>
          <a:p>
            <a:pPr lvl="2"/>
            <a:r>
              <a:rPr lang="ja-JP" altLang="en-US"/>
              <a:t>データが示唆する情報を多角的に理解</a:t>
            </a:r>
            <a:endParaRPr lang="en-US" altLang="ja-JP" dirty="0"/>
          </a:p>
          <a:p>
            <a:pPr lvl="2"/>
            <a:r>
              <a:rPr lang="ja-JP" altLang="en-US"/>
              <a:t>データの大規模・複雑化</a:t>
            </a:r>
            <a:endParaRPr lang="en-US" altLang="ja-JP" dirty="0"/>
          </a:p>
          <a:p>
            <a:pPr lvl="2"/>
            <a:r>
              <a:rPr lang="ja-JP" altLang="en-US"/>
              <a:t>大規模データからの新たな知見獲得が</a:t>
            </a:r>
            <a:br>
              <a:rPr lang="en-US" altLang="ja-JP" dirty="0"/>
            </a:br>
            <a:r>
              <a:rPr lang="ja-JP" altLang="en-US"/>
              <a:t>困難な状況が発生</a:t>
            </a:r>
            <a:endParaRPr lang="en-US" altLang="ja-JP" dirty="0"/>
          </a:p>
          <a:p>
            <a:pPr lvl="1"/>
            <a:r>
              <a:rPr lang="ja-JP" altLang="en-US" b="1"/>
              <a:t>大規模データ向けの可視化</a:t>
            </a:r>
            <a:r>
              <a:rPr lang="en-US" altLang="ja-JP" b="1" dirty="0"/>
              <a:t> </a:t>
            </a:r>
            <a:r>
              <a:rPr lang="en-US" altLang="ja-JP" baseline="30000" dirty="0"/>
              <a:t>*</a:t>
            </a:r>
          </a:p>
          <a:p>
            <a:pPr lvl="2"/>
            <a:r>
              <a:rPr lang="ja-JP" altLang="en-US"/>
              <a:t>可視化技術の更なる高度化</a:t>
            </a:r>
            <a:endParaRPr lang="en-US" altLang="ja-JP" dirty="0"/>
          </a:p>
          <a:p>
            <a:pPr lvl="2"/>
            <a:r>
              <a:rPr lang="ja-JP" altLang="en-US"/>
              <a:t>知識獲得に至る</a:t>
            </a:r>
            <a:r>
              <a:rPr lang="ja-JP" altLang="en-US" b="1">
                <a:solidFill>
                  <a:srgbClr val="C00000"/>
                </a:solidFill>
              </a:rPr>
              <a:t>プロセスの簡略化</a:t>
            </a:r>
            <a:endParaRPr lang="en-US" altLang="ja-JP" b="1" dirty="0">
              <a:solidFill>
                <a:srgbClr val="C00000"/>
              </a:solidFill>
            </a:endParaRPr>
          </a:p>
        </p:txBody>
      </p:sp>
      <p:grpSp>
        <p:nvGrpSpPr>
          <p:cNvPr id="11" name="グループ化 10">
            <a:extLst>
              <a:ext uri="{FF2B5EF4-FFF2-40B4-BE49-F238E27FC236}">
                <a16:creationId xmlns:a16="http://schemas.microsoft.com/office/drawing/2014/main" id="{4F756726-7C94-5649-8B4B-642459BE7948}"/>
              </a:ext>
            </a:extLst>
          </p:cNvPr>
          <p:cNvGrpSpPr/>
          <p:nvPr/>
        </p:nvGrpSpPr>
        <p:grpSpPr>
          <a:xfrm>
            <a:off x="7497867" y="1934065"/>
            <a:ext cx="3600344" cy="4276620"/>
            <a:chOff x="7497867" y="1781665"/>
            <a:chExt cx="3600344" cy="4276620"/>
          </a:xfrm>
        </p:grpSpPr>
        <p:grpSp>
          <p:nvGrpSpPr>
            <p:cNvPr id="4" name="グループ化 3">
              <a:extLst>
                <a:ext uri="{FF2B5EF4-FFF2-40B4-BE49-F238E27FC236}">
                  <a16:creationId xmlns:a16="http://schemas.microsoft.com/office/drawing/2014/main" id="{50EBEE54-D7B3-4242-A8DA-296BA270F31E}"/>
                </a:ext>
              </a:extLst>
            </p:cNvPr>
            <p:cNvGrpSpPr/>
            <p:nvPr/>
          </p:nvGrpSpPr>
          <p:grpSpPr>
            <a:xfrm>
              <a:off x="7497867" y="4124421"/>
              <a:ext cx="3598056" cy="1933864"/>
              <a:chOff x="6946620" y="4378036"/>
              <a:chExt cx="3598056" cy="1933864"/>
            </a:xfrm>
          </p:grpSpPr>
          <p:pic>
            <p:nvPicPr>
              <p:cNvPr id="5" name="図 4">
                <a:extLst>
                  <a:ext uri="{FF2B5EF4-FFF2-40B4-BE49-F238E27FC236}">
                    <a16:creationId xmlns:a16="http://schemas.microsoft.com/office/drawing/2014/main" id="{C43E3089-86FF-FE48-8504-7EB9B0C60127}"/>
                  </a:ext>
                </a:extLst>
              </p:cNvPr>
              <p:cNvPicPr>
                <a:picLocks noChangeAspect="1"/>
              </p:cNvPicPr>
              <p:nvPr/>
            </p:nvPicPr>
            <p:blipFill rotWithShape="1">
              <a:blip r:embed="rId2"/>
              <a:srcRect l="7846" t="11945"/>
              <a:stretch/>
            </p:blipFill>
            <p:spPr>
              <a:xfrm>
                <a:off x="6946620" y="4378036"/>
                <a:ext cx="3598056"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4D444A6B-B123-4E49-822F-57B5B0D3C387}"/>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7" name="グループ化 6">
              <a:extLst>
                <a:ext uri="{FF2B5EF4-FFF2-40B4-BE49-F238E27FC236}">
                  <a16:creationId xmlns:a16="http://schemas.microsoft.com/office/drawing/2014/main" id="{F0304D97-4138-B947-AD7A-0D496146604B}"/>
                </a:ext>
              </a:extLst>
            </p:cNvPr>
            <p:cNvGrpSpPr/>
            <p:nvPr/>
          </p:nvGrpSpPr>
          <p:grpSpPr>
            <a:xfrm>
              <a:off x="7497867" y="1781665"/>
              <a:ext cx="3600344" cy="1933864"/>
              <a:chOff x="1651467" y="4378036"/>
              <a:chExt cx="3600344" cy="1933864"/>
            </a:xfrm>
          </p:grpSpPr>
          <p:pic>
            <p:nvPicPr>
              <p:cNvPr id="8" name="図 7">
                <a:extLst>
                  <a:ext uri="{FF2B5EF4-FFF2-40B4-BE49-F238E27FC236}">
                    <a16:creationId xmlns:a16="http://schemas.microsoft.com/office/drawing/2014/main" id="{D8B53EE8-FDC4-FE40-975D-5B7405434106}"/>
                  </a:ext>
                </a:extLst>
              </p:cNvPr>
              <p:cNvPicPr>
                <a:picLocks noChangeAspect="1"/>
              </p:cNvPicPr>
              <p:nvPr/>
            </p:nvPicPr>
            <p:blipFill rotWithShape="1">
              <a:blip r:embed="rId3"/>
              <a:srcRect t="15709" b="3720"/>
              <a:stretch/>
            </p:blipFill>
            <p:spPr>
              <a:xfrm>
                <a:off x="1651467" y="4378036"/>
                <a:ext cx="3600344" cy="1933864"/>
              </a:xfrm>
              <a:prstGeom prst="rect">
                <a:avLst/>
              </a:prstGeom>
              <a:ln>
                <a:noFill/>
              </a:ln>
              <a:effectLst>
                <a:softEdge rad="112500"/>
              </a:effectLst>
            </p:spPr>
          </p:pic>
          <p:sp>
            <p:nvSpPr>
              <p:cNvPr id="9" name="テキスト ボックス 8">
                <a:extLst>
                  <a:ext uri="{FF2B5EF4-FFF2-40B4-BE49-F238E27FC236}">
                    <a16:creationId xmlns:a16="http://schemas.microsoft.com/office/drawing/2014/main" id="{DB5B74D2-405D-2042-BF9B-2708A2A76325}"/>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sp>
          <p:nvSpPr>
            <p:cNvPr id="10" name="ストライプ矢印 9">
              <a:extLst>
                <a:ext uri="{FF2B5EF4-FFF2-40B4-BE49-F238E27FC236}">
                  <a16:creationId xmlns:a16="http://schemas.microsoft.com/office/drawing/2014/main" id="{0C7E9BD1-D27B-AD48-9563-8E50B47AE3B8}"/>
                </a:ext>
              </a:extLst>
            </p:cNvPr>
            <p:cNvSpPr/>
            <p:nvPr/>
          </p:nvSpPr>
          <p:spPr>
            <a:xfrm rot="5400000">
              <a:off x="9146564" y="3783082"/>
              <a:ext cx="300661"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9D9434DC-E7BF-6E44-B3FA-8A04AD3D202F}"/>
              </a:ext>
            </a:extLst>
          </p:cNvPr>
          <p:cNvSpPr txBox="1"/>
          <p:nvPr/>
        </p:nvSpPr>
        <p:spPr>
          <a:xfrm>
            <a:off x="0" y="6604084"/>
            <a:ext cx="7747634" cy="253916"/>
          </a:xfrm>
          <a:prstGeom prst="rect">
            <a:avLst/>
          </a:prstGeom>
          <a:noFill/>
        </p:spPr>
        <p:txBody>
          <a:bodyPr wrap="none" rtlCol="0">
            <a:spAutoFit/>
          </a:bodyPr>
          <a:lstStyle/>
          <a:p>
            <a:r>
              <a:rPr lang="en-US" altLang="ja-JP" sz="1050" dirty="0"/>
              <a:t>* </a:t>
            </a:r>
            <a:r>
              <a:rPr lang="en-US" altLang="ja-JP" sz="1050" dirty="0" err="1"/>
              <a:t>H.Childs</a:t>
            </a:r>
            <a:r>
              <a:rPr lang="en-US" altLang="ja-JP" sz="1050" dirty="0"/>
              <a:t>, </a:t>
            </a:r>
            <a:r>
              <a:rPr lang="en-US" altLang="ja-JP" sz="1050" dirty="0" err="1"/>
              <a:t>J.Bennett</a:t>
            </a:r>
            <a:r>
              <a:rPr lang="en-US" altLang="ja-JP" sz="1050" dirty="0"/>
              <a:t>, </a:t>
            </a:r>
            <a:r>
              <a:rPr lang="en-US" altLang="ja-JP" sz="1050" dirty="0" err="1"/>
              <a:t>C.Garth</a:t>
            </a:r>
            <a:r>
              <a:rPr lang="en-US" altLang="ja-JP" sz="1050" dirty="0"/>
              <a:t>, and </a:t>
            </a:r>
            <a:r>
              <a:rPr lang="en-US" altLang="ja-JP" sz="1050" dirty="0" err="1"/>
              <a:t>B.Hentschel</a:t>
            </a:r>
            <a:r>
              <a:rPr lang="en-US" altLang="ja-JP" sz="1050" dirty="0"/>
              <a:t>. In situ visualization for computational science. IEEE CGA, Vol. 39, No. 06, pp. 76–85, 2019.</a:t>
            </a:r>
            <a:r>
              <a:rPr lang="ja-JP" altLang="ja-JP" sz="1050"/>
              <a:t> </a:t>
            </a:r>
            <a:endParaRPr kumimoji="1" lang="ja-JP" altLang="en-US" sz="1050"/>
          </a:p>
        </p:txBody>
      </p:sp>
    </p:spTree>
    <p:extLst>
      <p:ext uri="{BB962C8B-B14F-4D97-AF65-F5344CB8AC3E}">
        <p14:creationId xmlns:p14="http://schemas.microsoft.com/office/powerpoint/2010/main" val="395949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wipe(left)">
                                      <p:cBhvr>
                                        <p:cTn id="44" dur="500"/>
                                        <p:tgtEl>
                                          <p:spTgt spid="3">
                                            <p:txEl>
                                              <p:pRg st="11" end="11"/>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506243-8BE2-0B4D-A292-29F7CCB3E406}"/>
              </a:ext>
            </a:extLst>
          </p:cNvPr>
          <p:cNvSpPr>
            <a:spLocks noGrp="1"/>
          </p:cNvSpPr>
          <p:nvPr>
            <p:ph type="title"/>
          </p:nvPr>
        </p:nvSpPr>
        <p:spPr/>
        <p:txBody>
          <a:bodyPr/>
          <a:lstStyle/>
          <a:p>
            <a:r>
              <a:rPr kumimoji="1" lang="en-US" altLang="ja-JP" dirty="0"/>
              <a:t>In-situ</a:t>
            </a:r>
            <a:r>
              <a:rPr kumimoji="1" lang="ja-JP" altLang="en-US"/>
              <a:t>可視化</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C787A31-50BA-3C4C-BC76-89A38BAC922B}"/>
                  </a:ext>
                </a:extLst>
              </p:cNvPr>
              <p:cNvSpPr>
                <a:spLocks noGrp="1"/>
              </p:cNvSpPr>
              <p:nvPr>
                <p:ph idx="1"/>
              </p:nvPr>
            </p:nvSpPr>
            <p:spPr/>
            <p:txBody>
              <a:bodyPr/>
              <a:lstStyle/>
              <a:p>
                <a:r>
                  <a:rPr kumimoji="1" lang="en-US" altLang="ja-JP" b="1" dirty="0"/>
                  <a:t>Post-hoc</a:t>
                </a:r>
                <a:r>
                  <a:rPr kumimoji="1" lang="ja-JP" altLang="en-US" b="1"/>
                  <a:t>可視化（事後可視化）</a:t>
                </a:r>
                <a:endParaRPr kumimoji="1" lang="en-US" altLang="ja-JP" b="1" dirty="0"/>
              </a:p>
              <a:p>
                <a:pPr lvl="1"/>
                <a:r>
                  <a:rPr kumimoji="1" lang="ja-JP" altLang="en-US"/>
                  <a:t>可視化端末へのデータ転送</a:t>
                </a:r>
                <a:endParaRPr kumimoji="1" lang="en-US" altLang="ja-JP" dirty="0"/>
              </a:p>
              <a:p>
                <a:pPr lvl="1"/>
                <a:r>
                  <a:rPr lang="en-US" altLang="ja-JP" dirty="0"/>
                  <a:t>GPU</a:t>
                </a:r>
                <a:r>
                  <a:rPr lang="ja-JP" altLang="en-US"/>
                  <a:t>を使った高速レンダリング</a:t>
                </a:r>
                <a:endParaRPr lang="en-US" altLang="ja-JP" dirty="0"/>
              </a:p>
              <a:p>
                <a:pPr lvl="1"/>
                <a:r>
                  <a:rPr kumimoji="1" lang="ja-JP" altLang="en-US"/>
                  <a:t>データ</a:t>
                </a:r>
                <a:r>
                  <a:rPr kumimoji="1" lang="en-US" altLang="ja-JP" dirty="0"/>
                  <a:t>I/O</a:t>
                </a:r>
                <a:r>
                  <a:rPr lang="ja-JP" altLang="en-US"/>
                  <a:t>問題</a:t>
                </a:r>
                <a:endParaRPr lang="en-US" altLang="ja-JP" dirty="0"/>
              </a:p>
              <a:p>
                <a:pPr lvl="2"/>
                <a:r>
                  <a:rPr lang="ja-JP" altLang="en-US"/>
                  <a:t>計算能力と</a:t>
                </a:r>
                <a:r>
                  <a:rPr lang="en-US" altLang="ja-JP" dirty="0"/>
                  <a:t>I/O</a:t>
                </a:r>
                <a:r>
                  <a:rPr lang="ja-JP" altLang="en-US"/>
                  <a:t>コストのギャップ</a:t>
                </a:r>
                <a:endParaRPr lang="en-US" altLang="ja-JP" dirty="0"/>
              </a:p>
              <a:p>
                <a:pPr lvl="2"/>
                <a:r>
                  <a:rPr lang="ja-JP" altLang="en-US"/>
                  <a:t>データ保存頻度の低下</a:t>
                </a:r>
                <a:endParaRPr lang="en-US" altLang="ja-JP" dirty="0"/>
              </a:p>
              <a:p>
                <a:r>
                  <a:rPr kumimoji="1" lang="en-US" altLang="ja-JP" b="1" dirty="0"/>
                  <a:t>In-situ</a:t>
                </a:r>
                <a:r>
                  <a:rPr kumimoji="1" lang="ja-JP" altLang="en-US" b="1"/>
                  <a:t>可視化（その場可視化）</a:t>
                </a:r>
                <a:endParaRPr kumimoji="1" lang="en-US" altLang="ja-JP" b="1" dirty="0"/>
              </a:p>
              <a:p>
                <a:pPr lvl="1"/>
                <a:r>
                  <a:rPr lang="ja-JP" altLang="en-US"/>
                  <a:t>スパコン上で直接可視化</a:t>
                </a:r>
              </a:p>
              <a:p>
                <a:pPr lvl="1"/>
                <a:r>
                  <a:rPr lang="ja-JP" altLang="en-US"/>
                  <a:t>データ</a:t>
                </a:r>
                <a:r>
                  <a:rPr lang="en-US" altLang="ja-JP" dirty="0"/>
                  <a:t>I/O</a:t>
                </a:r>
                <a:r>
                  <a:rPr lang="ja-JP" altLang="en-US"/>
                  <a:t>コスト削減</a:t>
                </a:r>
                <a:endParaRPr lang="en-US" altLang="ja-JP" dirty="0"/>
              </a:p>
              <a:p>
                <a:pPr lvl="2"/>
                <a:r>
                  <a:rPr lang="ja-JP" altLang="en-US"/>
                  <a:t>画像データ</a:t>
                </a:r>
                <a:r>
                  <a:rPr lang="en-US" altLang="ja-JP" dirty="0"/>
                  <a:t> </a:t>
                </a: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oMath>
                </a14:m>
                <a:r>
                  <a:rPr lang="en-US" altLang="ja-JP" dirty="0"/>
                  <a:t> </a:t>
                </a:r>
                <a:r>
                  <a:rPr lang="ja-JP" altLang="en-US"/>
                  <a:t>数値データ</a:t>
                </a:r>
                <a:endParaRPr lang="en-US" altLang="ja-JP" dirty="0"/>
              </a:p>
              <a:p>
                <a:pPr lvl="2"/>
                <a:r>
                  <a:rPr lang="ja-JP" altLang="en-US"/>
                  <a:t>高時間分解能での可視化</a:t>
                </a:r>
                <a:endParaRPr lang="en-US" altLang="ja-JP" dirty="0"/>
              </a:p>
            </p:txBody>
          </p:sp>
        </mc:Choice>
        <mc:Fallback xmlns="">
          <p:sp>
            <p:nvSpPr>
              <p:cNvPr id="3" name="コンテンツ プレースホルダー 2">
                <a:extLst>
                  <a:ext uri="{FF2B5EF4-FFF2-40B4-BE49-F238E27FC236}">
                    <a16:creationId xmlns:a16="http://schemas.microsoft.com/office/drawing/2014/main" id="{4C787A31-50BA-3C4C-BC76-89A38BAC922B}"/>
                  </a:ext>
                </a:extLst>
              </p:cNvPr>
              <p:cNvSpPr>
                <a:spLocks noGrp="1" noRot="1" noChangeAspect="1" noMove="1" noResize="1" noEditPoints="1" noAdjustHandles="1" noChangeArrowheads="1" noChangeShapeType="1" noTextEdit="1"/>
              </p:cNvSpPr>
              <p:nvPr>
                <p:ph idx="1"/>
              </p:nvPr>
            </p:nvSpPr>
            <p:spPr>
              <a:blipFill>
                <a:blip r:embed="rId2"/>
                <a:stretch>
                  <a:fillRect l="-1086" t="-2616" b="-1744"/>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04401BBD-0C69-5D4C-AD2D-26D3C3116903}"/>
              </a:ext>
            </a:extLst>
          </p:cNvPr>
          <p:cNvGrpSpPr/>
          <p:nvPr/>
        </p:nvGrpSpPr>
        <p:grpSpPr>
          <a:xfrm>
            <a:off x="6424653" y="1829480"/>
            <a:ext cx="2359765" cy="4579016"/>
            <a:chOff x="1876926" y="-320835"/>
            <a:chExt cx="2359765" cy="4579016"/>
          </a:xfrm>
        </p:grpSpPr>
        <p:sp>
          <p:nvSpPr>
            <p:cNvPr id="24" name="テキスト ボックス 23">
              <a:extLst>
                <a:ext uri="{FF2B5EF4-FFF2-40B4-BE49-F238E27FC236}">
                  <a16:creationId xmlns:a16="http://schemas.microsoft.com/office/drawing/2014/main" id="{175C5EFD-65C7-414D-A2F4-9C6E8230B175}"/>
                </a:ext>
              </a:extLst>
            </p:cNvPr>
            <p:cNvSpPr txBox="1"/>
            <p:nvPr/>
          </p:nvSpPr>
          <p:spPr>
            <a:xfrm>
              <a:off x="2064482" y="3888849"/>
              <a:ext cx="1942840" cy="369332"/>
            </a:xfrm>
            <a:prstGeom prst="rect">
              <a:avLst/>
            </a:prstGeom>
            <a:noFill/>
          </p:spPr>
          <p:txBody>
            <a:bodyPr wrap="none" rtlCol="0">
              <a:spAutoFit/>
            </a:bodyPr>
            <a:lstStyle/>
            <a:p>
              <a:pPr algn="ctr"/>
              <a:r>
                <a:rPr kumimoji="1" lang="en-US" altLang="ja-JP" b="1" dirty="0">
                  <a:latin typeface="Meiryo" panose="020B0604030504040204" pitchFamily="34" charset="-128"/>
                  <a:ea typeface="Meiryo" panose="020B0604030504040204" pitchFamily="34" charset="-128"/>
                </a:rPr>
                <a:t>Post-hoc</a:t>
              </a:r>
              <a:r>
                <a:rPr kumimoji="1" lang="ja-JP" altLang="en-US" b="1">
                  <a:latin typeface="Meiryo" panose="020B0604030504040204" pitchFamily="34" charset="-128"/>
                  <a:ea typeface="Meiryo" panose="020B0604030504040204" pitchFamily="34" charset="-128"/>
                </a:rPr>
                <a:t>可視化</a:t>
              </a:r>
            </a:p>
          </p:txBody>
        </p:sp>
        <p:grpSp>
          <p:nvGrpSpPr>
            <p:cNvPr id="25" name="グループ化 24">
              <a:extLst>
                <a:ext uri="{FF2B5EF4-FFF2-40B4-BE49-F238E27FC236}">
                  <a16:creationId xmlns:a16="http://schemas.microsoft.com/office/drawing/2014/main" id="{DE88B433-12E3-9845-A7BA-ECF87417386A}"/>
                </a:ext>
              </a:extLst>
            </p:cNvPr>
            <p:cNvGrpSpPr/>
            <p:nvPr/>
          </p:nvGrpSpPr>
          <p:grpSpPr>
            <a:xfrm>
              <a:off x="1876926" y="-320835"/>
              <a:ext cx="2359765" cy="4002505"/>
              <a:chOff x="1876926" y="-320835"/>
              <a:chExt cx="2359765" cy="4002505"/>
            </a:xfrm>
          </p:grpSpPr>
          <p:sp>
            <p:nvSpPr>
              <p:cNvPr id="26" name="角丸四角形 25">
                <a:extLst>
                  <a:ext uri="{FF2B5EF4-FFF2-40B4-BE49-F238E27FC236}">
                    <a16:creationId xmlns:a16="http://schemas.microsoft.com/office/drawing/2014/main" id="{FDF447E5-0AD1-334B-85B5-55970A4EE256}"/>
                  </a:ext>
                </a:extLst>
              </p:cNvPr>
              <p:cNvSpPr/>
              <p:nvPr/>
            </p:nvSpPr>
            <p:spPr>
              <a:xfrm>
                <a:off x="1876926" y="1785887"/>
                <a:ext cx="2334126" cy="1294205"/>
              </a:xfrm>
              <a:prstGeom prst="roundRect">
                <a:avLst>
                  <a:gd name="adj" fmla="val 7310"/>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C2AC1E4B-6AEF-1A43-ABBE-5D8EFF22B357}"/>
                  </a:ext>
                </a:extLst>
              </p:cNvPr>
              <p:cNvSpPr/>
              <p:nvPr/>
            </p:nvSpPr>
            <p:spPr>
              <a:xfrm>
                <a:off x="1876926" y="-320835"/>
                <a:ext cx="2334126" cy="1371600"/>
              </a:xfrm>
              <a:prstGeom prst="roundRect">
                <a:avLst>
                  <a:gd name="adj" fmla="val 7310"/>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D7B4762-CDF6-D444-B395-900F272030C4}"/>
                  </a:ext>
                </a:extLst>
              </p:cNvPr>
              <p:cNvSpPr/>
              <p:nvPr/>
            </p:nvSpPr>
            <p:spPr>
              <a:xfrm>
                <a:off x="2045161" y="-109391"/>
                <a:ext cx="1997657" cy="42221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29" name="正方形/長方形 28">
                <a:extLst>
                  <a:ext uri="{FF2B5EF4-FFF2-40B4-BE49-F238E27FC236}">
                    <a16:creationId xmlns:a16="http://schemas.microsoft.com/office/drawing/2014/main" id="{3D11509F-A221-6445-9918-E9F13EF0E8DB}"/>
                  </a:ext>
                </a:extLst>
              </p:cNvPr>
              <p:cNvSpPr/>
              <p:nvPr/>
            </p:nvSpPr>
            <p:spPr>
              <a:xfrm>
                <a:off x="2045161" y="1911921"/>
                <a:ext cx="1997657" cy="422212"/>
              </a:xfrm>
              <a:prstGeom prst="rect">
                <a:avLst/>
              </a:prstGeom>
              <a:solidFill>
                <a:schemeClr val="accent4">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sp>
            <p:nvSpPr>
              <p:cNvPr id="30" name="円柱 29">
                <a:extLst>
                  <a:ext uri="{FF2B5EF4-FFF2-40B4-BE49-F238E27FC236}">
                    <a16:creationId xmlns:a16="http://schemas.microsoft.com/office/drawing/2014/main" id="{878B016C-C03F-E042-B929-2A0B0FE0D26C}"/>
                  </a:ext>
                </a:extLst>
              </p:cNvPr>
              <p:cNvSpPr/>
              <p:nvPr/>
            </p:nvSpPr>
            <p:spPr>
              <a:xfrm>
                <a:off x="2402305" y="499871"/>
                <a:ext cx="1283369" cy="449179"/>
              </a:xfrm>
              <a:prstGeom prst="can">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600" b="1">
                    <a:solidFill>
                      <a:schemeClr val="bg1"/>
                    </a:solidFill>
                    <a:latin typeface="Meiryo" panose="020B0604030504040204" pitchFamily="34" charset="-128"/>
                    <a:ea typeface="Meiryo" panose="020B0604030504040204" pitchFamily="34" charset="-128"/>
                  </a:rPr>
                  <a:t>数値データ</a:t>
                </a:r>
              </a:p>
            </p:txBody>
          </p:sp>
          <p:sp>
            <p:nvSpPr>
              <p:cNvPr id="31" name="雲 30">
                <a:extLst>
                  <a:ext uri="{FF2B5EF4-FFF2-40B4-BE49-F238E27FC236}">
                    <a16:creationId xmlns:a16="http://schemas.microsoft.com/office/drawing/2014/main" id="{6DFCD473-284D-A043-8C8F-A169A1124570}"/>
                  </a:ext>
                </a:extLst>
              </p:cNvPr>
              <p:cNvSpPr/>
              <p:nvPr/>
            </p:nvSpPr>
            <p:spPr>
              <a:xfrm>
                <a:off x="2045161" y="1179102"/>
                <a:ext cx="1997657" cy="481263"/>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400">
                    <a:solidFill>
                      <a:schemeClr val="bg1">
                        <a:lumMod val="50000"/>
                      </a:schemeClr>
                    </a:solidFill>
                    <a:latin typeface="Meiryo" panose="020B0604030504040204" pitchFamily="34" charset="-128"/>
                    <a:ea typeface="Meiryo" panose="020B0604030504040204" pitchFamily="34" charset="-128"/>
                  </a:rPr>
                  <a:t>ネットワーク</a:t>
                </a:r>
                <a:endParaRPr kumimoji="1" lang="ja-JP" altLang="en-US">
                  <a:solidFill>
                    <a:schemeClr val="bg1">
                      <a:lumMod val="50000"/>
                    </a:schemeClr>
                  </a:solidFill>
                  <a:latin typeface="Meiryo" panose="020B0604030504040204" pitchFamily="34" charset="-128"/>
                  <a:ea typeface="Meiryo" panose="020B0604030504040204" pitchFamily="34" charset="-128"/>
                </a:endParaRPr>
              </a:p>
            </p:txBody>
          </p:sp>
          <p:sp>
            <p:nvSpPr>
              <p:cNvPr id="32" name="円/楕円 31">
                <a:extLst>
                  <a:ext uri="{FF2B5EF4-FFF2-40B4-BE49-F238E27FC236}">
                    <a16:creationId xmlns:a16="http://schemas.microsoft.com/office/drawing/2014/main" id="{91DDE0F2-B67E-E948-8344-9A3EEF93E1E3}"/>
                  </a:ext>
                </a:extLst>
              </p:cNvPr>
              <p:cNvSpPr/>
              <p:nvPr/>
            </p:nvSpPr>
            <p:spPr>
              <a:xfrm>
                <a:off x="2406317" y="3208427"/>
                <a:ext cx="1275345" cy="473243"/>
              </a:xfrm>
              <a:prstGeom prst="ellipse">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ユーザ</a:t>
                </a:r>
              </a:p>
            </p:txBody>
          </p:sp>
          <p:sp>
            <p:nvSpPr>
              <p:cNvPr id="33" name="正方形/長方形 32">
                <a:extLst>
                  <a:ext uri="{FF2B5EF4-FFF2-40B4-BE49-F238E27FC236}">
                    <a16:creationId xmlns:a16="http://schemas.microsoft.com/office/drawing/2014/main" id="{D56B90FE-5ABD-464A-BB00-E6DF2A114435}"/>
                  </a:ext>
                </a:extLst>
              </p:cNvPr>
              <p:cNvSpPr/>
              <p:nvPr/>
            </p:nvSpPr>
            <p:spPr>
              <a:xfrm>
                <a:off x="2402305" y="2486873"/>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cxnSp>
            <p:nvCxnSpPr>
              <p:cNvPr id="34" name="直線矢印コネクタ 33">
                <a:extLst>
                  <a:ext uri="{FF2B5EF4-FFF2-40B4-BE49-F238E27FC236}">
                    <a16:creationId xmlns:a16="http://schemas.microsoft.com/office/drawing/2014/main" id="{5AFB9674-D98A-D74E-93BF-D53488043165}"/>
                  </a:ext>
                </a:extLst>
              </p:cNvPr>
              <p:cNvCxnSpPr>
                <a:cxnSpLocks/>
              </p:cNvCxnSpPr>
              <p:nvPr/>
            </p:nvCxnSpPr>
            <p:spPr>
              <a:xfrm>
                <a:off x="3043989" y="312821"/>
                <a:ext cx="0" cy="18705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直線矢印コネクタ 34">
                <a:extLst>
                  <a:ext uri="{FF2B5EF4-FFF2-40B4-BE49-F238E27FC236}">
                    <a16:creationId xmlns:a16="http://schemas.microsoft.com/office/drawing/2014/main" id="{E6A947B2-E660-084F-A9D9-294E6B87A27C}"/>
                  </a:ext>
                </a:extLst>
              </p:cNvPr>
              <p:cNvCxnSpPr>
                <a:cxnSpLocks/>
              </p:cNvCxnSpPr>
              <p:nvPr/>
            </p:nvCxnSpPr>
            <p:spPr>
              <a:xfrm>
                <a:off x="3043989" y="949050"/>
                <a:ext cx="0" cy="25756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4B5B4FD7-60BA-A341-BF48-D785C460B8D5}"/>
                  </a:ext>
                </a:extLst>
              </p:cNvPr>
              <p:cNvCxnSpPr>
                <a:cxnSpLocks/>
              </p:cNvCxnSpPr>
              <p:nvPr/>
            </p:nvCxnSpPr>
            <p:spPr>
              <a:xfrm>
                <a:off x="3043989" y="1659853"/>
                <a:ext cx="0" cy="25206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43C02D39-06C9-3E46-8BB2-2717D9FB83B8}"/>
                  </a:ext>
                </a:extLst>
              </p:cNvPr>
              <p:cNvCxnSpPr>
                <a:cxnSpLocks/>
              </p:cNvCxnSpPr>
              <p:nvPr/>
            </p:nvCxnSpPr>
            <p:spPr>
              <a:xfrm flipH="1">
                <a:off x="3043989" y="2334133"/>
                <a:ext cx="1" cy="1527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直線矢印コネクタ 37">
                <a:extLst>
                  <a:ext uri="{FF2B5EF4-FFF2-40B4-BE49-F238E27FC236}">
                    <a16:creationId xmlns:a16="http://schemas.microsoft.com/office/drawing/2014/main" id="{BD600E88-B54A-6342-81FA-6DFEC20BDA4A}"/>
                  </a:ext>
                </a:extLst>
              </p:cNvPr>
              <p:cNvCxnSpPr>
                <a:cxnSpLocks/>
              </p:cNvCxnSpPr>
              <p:nvPr/>
            </p:nvCxnSpPr>
            <p:spPr>
              <a:xfrm flipH="1" flipV="1">
                <a:off x="3043989" y="2909085"/>
                <a:ext cx="1" cy="29934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24C5406-4B43-654A-8916-B012FE526931}"/>
                  </a:ext>
                </a:extLst>
              </p:cNvPr>
              <p:cNvSpPr txBox="1"/>
              <p:nvPr/>
            </p:nvSpPr>
            <p:spPr>
              <a:xfrm>
                <a:off x="3782721" y="663037"/>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スパ</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40" name="テキスト ボックス 39">
                <a:extLst>
                  <a:ext uri="{FF2B5EF4-FFF2-40B4-BE49-F238E27FC236}">
                    <a16:creationId xmlns:a16="http://schemas.microsoft.com/office/drawing/2014/main" id="{C04BDDBD-349A-D241-8C3F-5EF1E65F72F9}"/>
                  </a:ext>
                </a:extLst>
              </p:cNvPr>
              <p:cNvSpPr txBox="1"/>
              <p:nvPr/>
            </p:nvSpPr>
            <p:spPr>
              <a:xfrm>
                <a:off x="3779130" y="2688800"/>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パソ</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grpSp>
      </p:grpSp>
      <p:grpSp>
        <p:nvGrpSpPr>
          <p:cNvPr id="45" name="グループ化 44">
            <a:extLst>
              <a:ext uri="{FF2B5EF4-FFF2-40B4-BE49-F238E27FC236}">
                <a16:creationId xmlns:a16="http://schemas.microsoft.com/office/drawing/2014/main" id="{ACD52DA4-7137-744B-97E2-C85D6E3185A3}"/>
              </a:ext>
            </a:extLst>
          </p:cNvPr>
          <p:cNvGrpSpPr/>
          <p:nvPr/>
        </p:nvGrpSpPr>
        <p:grpSpPr>
          <a:xfrm>
            <a:off x="9177029" y="1829479"/>
            <a:ext cx="2366345" cy="4579017"/>
            <a:chOff x="9177029" y="1690688"/>
            <a:chExt cx="2366345" cy="4579017"/>
          </a:xfrm>
        </p:grpSpPr>
        <p:sp>
          <p:nvSpPr>
            <p:cNvPr id="7" name="テキスト ボックス 6">
              <a:extLst>
                <a:ext uri="{FF2B5EF4-FFF2-40B4-BE49-F238E27FC236}">
                  <a16:creationId xmlns:a16="http://schemas.microsoft.com/office/drawing/2014/main" id="{4930E4E6-D2DC-3C4E-8FC1-CD3E4725CBF5}"/>
                </a:ext>
              </a:extLst>
            </p:cNvPr>
            <p:cNvSpPr txBox="1"/>
            <p:nvPr/>
          </p:nvSpPr>
          <p:spPr>
            <a:xfrm>
              <a:off x="9511180" y="5900373"/>
              <a:ext cx="1708673" cy="369332"/>
            </a:xfrm>
            <a:prstGeom prst="rect">
              <a:avLst/>
            </a:prstGeom>
            <a:noFill/>
          </p:spPr>
          <p:txBody>
            <a:bodyPr wrap="none" rtlCol="0">
              <a:spAutoFit/>
            </a:bodyPr>
            <a:lstStyle/>
            <a:p>
              <a:pPr algn="ctr"/>
              <a:r>
                <a:rPr kumimoji="1" lang="en-US" altLang="ja-JP" b="1" dirty="0">
                  <a:latin typeface="Meiryo" panose="020B0604030504040204" pitchFamily="34" charset="-128"/>
                  <a:ea typeface="Meiryo" panose="020B0604030504040204" pitchFamily="34" charset="-128"/>
                </a:rPr>
                <a:t>In-situ</a:t>
              </a:r>
              <a:r>
                <a:rPr kumimoji="1" lang="ja-JP" altLang="en-US" b="1">
                  <a:latin typeface="Meiryo" panose="020B0604030504040204" pitchFamily="34" charset="-128"/>
                  <a:ea typeface="Meiryo" panose="020B0604030504040204" pitchFamily="34" charset="-128"/>
                </a:rPr>
                <a:t>可視化</a:t>
              </a:r>
            </a:p>
          </p:txBody>
        </p:sp>
        <p:grpSp>
          <p:nvGrpSpPr>
            <p:cNvPr id="44" name="グループ化 43">
              <a:extLst>
                <a:ext uri="{FF2B5EF4-FFF2-40B4-BE49-F238E27FC236}">
                  <a16:creationId xmlns:a16="http://schemas.microsoft.com/office/drawing/2014/main" id="{21E31BF5-3C7A-824E-A6D6-0E1BA3540968}"/>
                </a:ext>
              </a:extLst>
            </p:cNvPr>
            <p:cNvGrpSpPr/>
            <p:nvPr/>
          </p:nvGrpSpPr>
          <p:grpSpPr>
            <a:xfrm>
              <a:off x="9177029" y="1690688"/>
              <a:ext cx="2366345" cy="4002506"/>
              <a:chOff x="9177029" y="1690688"/>
              <a:chExt cx="2366345" cy="4002506"/>
            </a:xfrm>
          </p:grpSpPr>
          <p:sp>
            <p:nvSpPr>
              <p:cNvPr id="9" name="角丸四角形 8">
                <a:extLst>
                  <a:ext uri="{FF2B5EF4-FFF2-40B4-BE49-F238E27FC236}">
                    <a16:creationId xmlns:a16="http://schemas.microsoft.com/office/drawing/2014/main" id="{5E583628-7F04-A94C-9E38-630F37E53383}"/>
                  </a:ext>
                </a:extLst>
              </p:cNvPr>
              <p:cNvSpPr/>
              <p:nvPr/>
            </p:nvSpPr>
            <p:spPr>
              <a:xfrm>
                <a:off x="9177029" y="4345657"/>
                <a:ext cx="2334126" cy="745959"/>
              </a:xfrm>
              <a:prstGeom prst="roundRect">
                <a:avLst>
                  <a:gd name="adj" fmla="val 7310"/>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51783D14-4CAF-5C41-B09B-ED2321DA27A0}"/>
                  </a:ext>
                </a:extLst>
              </p:cNvPr>
              <p:cNvSpPr/>
              <p:nvPr/>
            </p:nvSpPr>
            <p:spPr>
              <a:xfrm>
                <a:off x="9177029" y="1690688"/>
                <a:ext cx="2334126" cy="1963015"/>
              </a:xfrm>
              <a:prstGeom prst="roundRect">
                <a:avLst>
                  <a:gd name="adj" fmla="val 7310"/>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D8671D4-02AE-954C-BCDD-5ED1D382346F}"/>
                  </a:ext>
                </a:extLst>
              </p:cNvPr>
              <p:cNvSpPr/>
              <p:nvPr/>
            </p:nvSpPr>
            <p:spPr>
              <a:xfrm>
                <a:off x="9345264" y="1910163"/>
                <a:ext cx="1997657" cy="42221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12" name="正方形/長方形 11">
                <a:extLst>
                  <a:ext uri="{FF2B5EF4-FFF2-40B4-BE49-F238E27FC236}">
                    <a16:creationId xmlns:a16="http://schemas.microsoft.com/office/drawing/2014/main" id="{B08C63CA-7433-7942-9897-30850634101D}"/>
                  </a:ext>
                </a:extLst>
              </p:cNvPr>
              <p:cNvSpPr/>
              <p:nvPr/>
            </p:nvSpPr>
            <p:spPr>
              <a:xfrm>
                <a:off x="9345264" y="2506278"/>
                <a:ext cx="1997657" cy="422212"/>
              </a:xfrm>
              <a:prstGeom prst="rect">
                <a:avLst/>
              </a:prstGeom>
              <a:solidFill>
                <a:schemeClr val="accent4">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sp>
            <p:nvSpPr>
              <p:cNvPr id="13" name="雲 12">
                <a:extLst>
                  <a:ext uri="{FF2B5EF4-FFF2-40B4-BE49-F238E27FC236}">
                    <a16:creationId xmlns:a16="http://schemas.microsoft.com/office/drawing/2014/main" id="{0E01FBCC-B76E-CA47-B543-BE29EB956773}"/>
                  </a:ext>
                </a:extLst>
              </p:cNvPr>
              <p:cNvSpPr/>
              <p:nvPr/>
            </p:nvSpPr>
            <p:spPr>
              <a:xfrm>
                <a:off x="9345264" y="3774019"/>
                <a:ext cx="1997657" cy="481263"/>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400">
                    <a:solidFill>
                      <a:schemeClr val="bg1">
                        <a:lumMod val="50000"/>
                      </a:schemeClr>
                    </a:solidFill>
                    <a:latin typeface="Meiryo" panose="020B0604030504040204" pitchFamily="34" charset="-128"/>
                    <a:ea typeface="Meiryo" panose="020B0604030504040204" pitchFamily="34" charset="-128"/>
                  </a:rPr>
                  <a:t>ネットワーク</a:t>
                </a:r>
              </a:p>
            </p:txBody>
          </p:sp>
          <p:sp>
            <p:nvSpPr>
              <p:cNvPr id="14" name="円/楕円 13">
                <a:extLst>
                  <a:ext uri="{FF2B5EF4-FFF2-40B4-BE49-F238E27FC236}">
                    <a16:creationId xmlns:a16="http://schemas.microsoft.com/office/drawing/2014/main" id="{B8924ED6-7FF6-DD49-B56F-41453AACE25C}"/>
                  </a:ext>
                </a:extLst>
              </p:cNvPr>
              <p:cNvSpPr/>
              <p:nvPr/>
            </p:nvSpPr>
            <p:spPr>
              <a:xfrm>
                <a:off x="9748631" y="5219951"/>
                <a:ext cx="1190922" cy="473243"/>
              </a:xfrm>
              <a:prstGeom prst="ellipse">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b="1">
                    <a:solidFill>
                      <a:schemeClr val="tx1"/>
                    </a:solidFill>
                    <a:latin typeface="Meiryo" panose="020B0604030504040204" pitchFamily="34" charset="-128"/>
                    <a:ea typeface="Meiryo" panose="020B0604030504040204" pitchFamily="34" charset="-128"/>
                  </a:rPr>
                  <a:t>ユーザ</a:t>
                </a:r>
              </a:p>
            </p:txBody>
          </p:sp>
          <p:sp>
            <p:nvSpPr>
              <p:cNvPr id="15" name="正方形/長方形 14">
                <a:extLst>
                  <a:ext uri="{FF2B5EF4-FFF2-40B4-BE49-F238E27FC236}">
                    <a16:creationId xmlns:a16="http://schemas.microsoft.com/office/drawing/2014/main" id="{87CCE759-C200-E546-B71D-7299C8895DBB}"/>
                  </a:ext>
                </a:extLst>
              </p:cNvPr>
              <p:cNvSpPr/>
              <p:nvPr/>
            </p:nvSpPr>
            <p:spPr>
              <a:xfrm>
                <a:off x="9732092" y="4488925"/>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cxnSp>
            <p:nvCxnSpPr>
              <p:cNvPr id="16" name="直線矢印コネクタ 15">
                <a:extLst>
                  <a:ext uri="{FF2B5EF4-FFF2-40B4-BE49-F238E27FC236}">
                    <a16:creationId xmlns:a16="http://schemas.microsoft.com/office/drawing/2014/main" id="{48D88BC0-3FA2-4F49-9704-0B3DB6E43ACE}"/>
                  </a:ext>
                </a:extLst>
              </p:cNvPr>
              <p:cNvCxnSpPr>
                <a:cxnSpLocks/>
              </p:cNvCxnSpPr>
              <p:nvPr/>
            </p:nvCxnSpPr>
            <p:spPr>
              <a:xfrm>
                <a:off x="10344092" y="2332375"/>
                <a:ext cx="0" cy="17390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19CA3628-A8DD-E340-B6B3-FB13AF2829B0}"/>
                  </a:ext>
                </a:extLst>
              </p:cNvPr>
              <p:cNvCxnSpPr>
                <a:cxnSpLocks/>
                <a:stCxn id="41" idx="2"/>
              </p:cNvCxnSpPr>
              <p:nvPr/>
            </p:nvCxnSpPr>
            <p:spPr>
              <a:xfrm>
                <a:off x="10343986" y="3511882"/>
                <a:ext cx="213" cy="28965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B044CFCC-C9ED-A040-879F-DEEF7C89765D}"/>
                  </a:ext>
                </a:extLst>
              </p:cNvPr>
              <p:cNvCxnSpPr>
                <a:cxnSpLocks/>
                <a:endCxn id="41" idx="0"/>
              </p:cNvCxnSpPr>
              <p:nvPr/>
            </p:nvCxnSpPr>
            <p:spPr>
              <a:xfrm flipH="1">
                <a:off x="10343986" y="2928490"/>
                <a:ext cx="214" cy="16118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57C16702-8422-2A47-A624-C3F7F27777B1}"/>
                  </a:ext>
                </a:extLst>
              </p:cNvPr>
              <p:cNvCxnSpPr>
                <a:cxnSpLocks/>
              </p:cNvCxnSpPr>
              <p:nvPr/>
            </p:nvCxnSpPr>
            <p:spPr>
              <a:xfrm flipH="1">
                <a:off x="10344092" y="4254770"/>
                <a:ext cx="1" cy="23415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C63B4A43-F426-D546-9916-B8AC81650778}"/>
                  </a:ext>
                </a:extLst>
              </p:cNvPr>
              <p:cNvCxnSpPr>
                <a:cxnSpLocks/>
              </p:cNvCxnSpPr>
              <p:nvPr/>
            </p:nvCxnSpPr>
            <p:spPr>
              <a:xfrm flipV="1">
                <a:off x="10344092" y="4911137"/>
                <a:ext cx="0" cy="30881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82524A27-E977-0242-ADEF-9A56438D7546}"/>
                  </a:ext>
                </a:extLst>
              </p:cNvPr>
              <p:cNvSpPr txBox="1"/>
              <p:nvPr/>
            </p:nvSpPr>
            <p:spPr>
              <a:xfrm>
                <a:off x="11089404" y="3267300"/>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スパ</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23" name="テキスト ボックス 22">
                <a:extLst>
                  <a:ext uri="{FF2B5EF4-FFF2-40B4-BE49-F238E27FC236}">
                    <a16:creationId xmlns:a16="http://schemas.microsoft.com/office/drawing/2014/main" id="{4D1C5AA4-1994-5544-B1A8-1F32B563C4FA}"/>
                  </a:ext>
                </a:extLst>
              </p:cNvPr>
              <p:cNvSpPr txBox="1"/>
              <p:nvPr/>
            </p:nvSpPr>
            <p:spPr>
              <a:xfrm>
                <a:off x="11084404" y="4700808"/>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パソ</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41" name="正方形/長方形 40">
                <a:extLst>
                  <a:ext uri="{FF2B5EF4-FFF2-40B4-BE49-F238E27FC236}">
                    <a16:creationId xmlns:a16="http://schemas.microsoft.com/office/drawing/2014/main" id="{833A8AD2-9D07-3D41-8EB9-9174793454D6}"/>
                  </a:ext>
                </a:extLst>
              </p:cNvPr>
              <p:cNvSpPr/>
              <p:nvPr/>
            </p:nvSpPr>
            <p:spPr>
              <a:xfrm>
                <a:off x="9731986" y="3089670"/>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grpSp>
      <p:grpSp>
        <p:nvGrpSpPr>
          <p:cNvPr id="6" name="グループ化 5">
            <a:extLst>
              <a:ext uri="{FF2B5EF4-FFF2-40B4-BE49-F238E27FC236}">
                <a16:creationId xmlns:a16="http://schemas.microsoft.com/office/drawing/2014/main" id="{F0A48124-929A-7B4E-BC93-BC22D836F1C2}"/>
              </a:ext>
            </a:extLst>
          </p:cNvPr>
          <p:cNvGrpSpPr/>
          <p:nvPr/>
        </p:nvGrpSpPr>
        <p:grpSpPr>
          <a:xfrm>
            <a:off x="6439662" y="2648019"/>
            <a:ext cx="461846" cy="1144475"/>
            <a:chOff x="6439662" y="2648019"/>
            <a:chExt cx="461846" cy="1144475"/>
          </a:xfrm>
        </p:grpSpPr>
        <p:sp>
          <p:nvSpPr>
            <p:cNvPr id="4" name="乗算記号 3">
              <a:extLst>
                <a:ext uri="{FF2B5EF4-FFF2-40B4-BE49-F238E27FC236}">
                  <a16:creationId xmlns:a16="http://schemas.microsoft.com/office/drawing/2014/main" id="{4FF423DB-D869-A246-8F23-58EC8CA62414}"/>
                </a:ext>
              </a:extLst>
            </p:cNvPr>
            <p:cNvSpPr/>
            <p:nvPr/>
          </p:nvSpPr>
          <p:spPr>
            <a:xfrm>
              <a:off x="6441255" y="2648019"/>
              <a:ext cx="460253" cy="460253"/>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乗算記号 41">
              <a:extLst>
                <a:ext uri="{FF2B5EF4-FFF2-40B4-BE49-F238E27FC236}">
                  <a16:creationId xmlns:a16="http://schemas.microsoft.com/office/drawing/2014/main" id="{CC10C319-7D50-184B-891E-D1BB605CE52A}"/>
                </a:ext>
              </a:extLst>
            </p:cNvPr>
            <p:cNvSpPr/>
            <p:nvPr/>
          </p:nvSpPr>
          <p:spPr>
            <a:xfrm>
              <a:off x="6439662" y="3332241"/>
              <a:ext cx="460253" cy="460253"/>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4ABF2025-6768-344C-A4A0-E6796F715A42}"/>
              </a:ext>
            </a:extLst>
          </p:cNvPr>
          <p:cNvGrpSpPr/>
          <p:nvPr/>
        </p:nvGrpSpPr>
        <p:grpSpPr>
          <a:xfrm>
            <a:off x="9256028" y="3257212"/>
            <a:ext cx="396960" cy="1097715"/>
            <a:chOff x="9256028" y="3257212"/>
            <a:chExt cx="396960" cy="1097715"/>
          </a:xfrm>
        </p:grpSpPr>
        <p:sp>
          <p:nvSpPr>
            <p:cNvPr id="8" name="ドーナツ 7">
              <a:extLst>
                <a:ext uri="{FF2B5EF4-FFF2-40B4-BE49-F238E27FC236}">
                  <a16:creationId xmlns:a16="http://schemas.microsoft.com/office/drawing/2014/main" id="{52422780-5E2E-2149-A84D-32A7AB9D7692}"/>
                </a:ext>
              </a:extLst>
            </p:cNvPr>
            <p:cNvSpPr/>
            <p:nvPr/>
          </p:nvSpPr>
          <p:spPr>
            <a:xfrm>
              <a:off x="9256028" y="3257212"/>
              <a:ext cx="396960" cy="396960"/>
            </a:xfrm>
            <a:prstGeom prst="don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ドーナツ 45">
              <a:extLst>
                <a:ext uri="{FF2B5EF4-FFF2-40B4-BE49-F238E27FC236}">
                  <a16:creationId xmlns:a16="http://schemas.microsoft.com/office/drawing/2014/main" id="{8ECD527C-75AA-B54E-825A-F2074A094B88}"/>
                </a:ext>
              </a:extLst>
            </p:cNvPr>
            <p:cNvSpPr/>
            <p:nvPr/>
          </p:nvSpPr>
          <p:spPr>
            <a:xfrm>
              <a:off x="9256028" y="3957967"/>
              <a:ext cx="396960" cy="396960"/>
            </a:xfrm>
            <a:prstGeom prst="don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35194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par>
                          <p:cTn id="43" fill="hold">
                            <p:stCondLst>
                              <p:cond delay="1000"/>
                            </p:stCondLst>
                            <p:childTnLst>
                              <p:par>
                                <p:cTn id="44" presetID="9" presetClass="entr" presetSubtype="0"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dissolve">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wipe(left)">
                                      <p:cBhvr>
                                        <p:cTn id="51" dur="500"/>
                                        <p:tgtEl>
                                          <p:spTgt spid="3">
                                            <p:txEl>
                                              <p:pRg st="8" end="8"/>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wipe(left)">
                                      <p:cBhvr>
                                        <p:cTn id="54" dur="500"/>
                                        <p:tgtEl>
                                          <p:spTgt spid="3">
                                            <p:txEl>
                                              <p:pRg st="9" end="9"/>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left)">
                                      <p:cBhvr>
                                        <p:cTn id="57" dur="500"/>
                                        <p:tgtEl>
                                          <p:spTgt spid="3">
                                            <p:txEl>
                                              <p:pRg st="10" end="10"/>
                                            </p:txEl>
                                          </p:spTgt>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4887</TotalTime>
  <Words>4390</Words>
  <Application>Microsoft Macintosh PowerPoint</Application>
  <PresentationFormat>ワイド画面</PresentationFormat>
  <Paragraphs>950</Paragraphs>
  <Slides>36</Slides>
  <Notes>15</Notes>
  <HiddenSlides>0</HiddenSlides>
  <MMClips>11</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36</vt:i4>
      </vt:variant>
    </vt:vector>
  </HeadingPairs>
  <TitlesOfParts>
    <vt:vector size="46" baseType="lpstr">
      <vt:lpstr>Meiryo</vt:lpstr>
      <vt:lpstr>游ゴシック</vt:lpstr>
      <vt:lpstr>Arial</vt:lpstr>
      <vt:lpstr>Calibri</vt:lpstr>
      <vt:lpstr>Cambria Math</vt:lpstr>
      <vt:lpstr>Courier</vt:lpstr>
      <vt:lpstr>Times</vt:lpstr>
      <vt:lpstr>Times New Roman</vt:lpstr>
      <vt:lpstr>Wingdings</vt:lpstr>
      <vt:lpstr>Office テーマ</vt:lpstr>
      <vt:lpstr>効率的な知見獲得を目指した 大規模数値計算向けスマートIn-situ可視化</vt:lpstr>
      <vt:lpstr>自己紹介</vt:lpstr>
      <vt:lpstr>研究紹介（1/4）</vt:lpstr>
      <vt:lpstr>研究紹介（2/4）</vt:lpstr>
      <vt:lpstr>研究紹介（3/4）</vt:lpstr>
      <vt:lpstr>研究紹介（4/4）</vt:lpstr>
      <vt:lpstr>背景</vt:lpstr>
      <vt:lpstr>背景</vt:lpstr>
      <vt:lpstr>In-situ可視化</vt:lpstr>
      <vt:lpstr>先行研究</vt:lpstr>
      <vt:lpstr>先行研究</vt:lpstr>
      <vt:lpstr>In-situ可視化の問題</vt:lpstr>
      <vt:lpstr>スマートIn-situ可視化</vt:lpstr>
      <vt:lpstr>Adaptive Timestep Selection for In-situ vis.</vt:lpstr>
      <vt:lpstr>Adaptive Timestep Selection for In-situ vis.</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参考）可視化例</vt:lpstr>
      <vt:lpstr>参考）処理時間</vt:lpstr>
      <vt:lpstr>参考）処理時間</vt:lpstr>
      <vt:lpstr>参考）In-situ可視化フレームワーク</vt:lpstr>
      <vt:lpstr>参考）実装例</vt:lpstr>
      <vt:lpstr>参考）実装例</vt:lpstr>
      <vt:lpstr>参考）実装例</vt:lpstr>
      <vt:lpstr>まとめ</vt:lpstr>
      <vt:lpstr>謝辞</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Microsoft Office User</cp:lastModifiedBy>
  <cp:revision>375</cp:revision>
  <dcterms:created xsi:type="dcterms:W3CDTF">2021-07-14T05:09:14Z</dcterms:created>
  <dcterms:modified xsi:type="dcterms:W3CDTF">2021-09-17T01:06:53Z</dcterms:modified>
</cp:coreProperties>
</file>